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2" r:id="rId5"/>
    <p:sldId id="260" r:id="rId6"/>
    <p:sldId id="261" r:id="rId7"/>
    <p:sldId id="259" r:id="rId8"/>
    <p:sldId id="263"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B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369" autoAdjust="0"/>
    <p:restoredTop sz="94660"/>
  </p:normalViewPr>
  <p:slideViewPr>
    <p:cSldViewPr snapToGrid="0">
      <p:cViewPr varScale="1">
        <p:scale>
          <a:sx n="86" d="100"/>
          <a:sy n="86" d="100"/>
        </p:scale>
        <p:origin x="81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hdphoto2.wdp>
</file>

<file path=ppt/media/hdphoto3.wdp>
</file>

<file path=ppt/media/hdphoto4.wdp>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D483A45-6961-4A32-AD90-AEFDEDB5F1CC}" type="datetimeFigureOut">
              <a:rPr lang="en-US" smtClean="0"/>
              <a:t>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DF378E-1DE7-49A7-B889-FE1D48B57DD8}" type="slidenum">
              <a:rPr lang="en-US" smtClean="0"/>
              <a:t>‹#›</a:t>
            </a:fld>
            <a:endParaRPr lang="en-US"/>
          </a:p>
        </p:txBody>
      </p:sp>
    </p:spTree>
    <p:extLst>
      <p:ext uri="{BB962C8B-B14F-4D97-AF65-F5344CB8AC3E}">
        <p14:creationId xmlns:p14="http://schemas.microsoft.com/office/powerpoint/2010/main" val="14721403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483A45-6961-4A32-AD90-AEFDEDB5F1CC}" type="datetimeFigureOut">
              <a:rPr lang="en-US" smtClean="0"/>
              <a:t>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DF378E-1DE7-49A7-B889-FE1D48B57DD8}" type="slidenum">
              <a:rPr lang="en-US" smtClean="0"/>
              <a:t>‹#›</a:t>
            </a:fld>
            <a:endParaRPr lang="en-US"/>
          </a:p>
        </p:txBody>
      </p:sp>
    </p:spTree>
    <p:extLst>
      <p:ext uri="{BB962C8B-B14F-4D97-AF65-F5344CB8AC3E}">
        <p14:creationId xmlns:p14="http://schemas.microsoft.com/office/powerpoint/2010/main" val="39960831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483A45-6961-4A32-AD90-AEFDEDB5F1CC}" type="datetimeFigureOut">
              <a:rPr lang="en-US" smtClean="0"/>
              <a:t>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DF378E-1DE7-49A7-B889-FE1D48B57DD8}" type="slidenum">
              <a:rPr lang="en-US" smtClean="0"/>
              <a:t>‹#›</a:t>
            </a:fld>
            <a:endParaRPr lang="en-US"/>
          </a:p>
        </p:txBody>
      </p:sp>
    </p:spTree>
    <p:extLst>
      <p:ext uri="{BB962C8B-B14F-4D97-AF65-F5344CB8AC3E}">
        <p14:creationId xmlns:p14="http://schemas.microsoft.com/office/powerpoint/2010/main" val="16686651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483A45-6961-4A32-AD90-AEFDEDB5F1CC}" type="datetimeFigureOut">
              <a:rPr lang="en-US" smtClean="0"/>
              <a:t>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DF378E-1DE7-49A7-B889-FE1D48B57DD8}" type="slidenum">
              <a:rPr lang="en-US" smtClean="0"/>
              <a:t>‹#›</a:t>
            </a:fld>
            <a:endParaRPr lang="en-US"/>
          </a:p>
        </p:txBody>
      </p:sp>
    </p:spTree>
    <p:extLst>
      <p:ext uri="{BB962C8B-B14F-4D97-AF65-F5344CB8AC3E}">
        <p14:creationId xmlns:p14="http://schemas.microsoft.com/office/powerpoint/2010/main" val="3833364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D483A45-6961-4A32-AD90-AEFDEDB5F1CC}" type="datetimeFigureOut">
              <a:rPr lang="en-US" smtClean="0"/>
              <a:t>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DF378E-1DE7-49A7-B889-FE1D48B57DD8}" type="slidenum">
              <a:rPr lang="en-US" smtClean="0"/>
              <a:t>‹#›</a:t>
            </a:fld>
            <a:endParaRPr lang="en-US"/>
          </a:p>
        </p:txBody>
      </p:sp>
    </p:spTree>
    <p:extLst>
      <p:ext uri="{BB962C8B-B14F-4D97-AF65-F5344CB8AC3E}">
        <p14:creationId xmlns:p14="http://schemas.microsoft.com/office/powerpoint/2010/main" val="2274890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D483A45-6961-4A32-AD90-AEFDEDB5F1CC}" type="datetimeFigureOut">
              <a:rPr lang="en-US" smtClean="0"/>
              <a:t>2/14/2023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DF378E-1DE7-49A7-B889-FE1D48B57DD8}" type="slidenum">
              <a:rPr lang="en-US" smtClean="0"/>
              <a:t>‹#›</a:t>
            </a:fld>
            <a:endParaRPr lang="en-US"/>
          </a:p>
        </p:txBody>
      </p:sp>
    </p:spTree>
    <p:extLst>
      <p:ext uri="{BB962C8B-B14F-4D97-AF65-F5344CB8AC3E}">
        <p14:creationId xmlns:p14="http://schemas.microsoft.com/office/powerpoint/2010/main" val="26913300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D483A45-6961-4A32-AD90-AEFDEDB5F1CC}" type="datetimeFigureOut">
              <a:rPr lang="en-US" smtClean="0"/>
              <a:t>2/14/2023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2DF378E-1DE7-49A7-B889-FE1D48B57DD8}" type="slidenum">
              <a:rPr lang="en-US" smtClean="0"/>
              <a:t>‹#›</a:t>
            </a:fld>
            <a:endParaRPr lang="en-US"/>
          </a:p>
        </p:txBody>
      </p:sp>
    </p:spTree>
    <p:extLst>
      <p:ext uri="{BB962C8B-B14F-4D97-AF65-F5344CB8AC3E}">
        <p14:creationId xmlns:p14="http://schemas.microsoft.com/office/powerpoint/2010/main" val="6741717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483A45-6961-4A32-AD90-AEFDEDB5F1CC}" type="datetimeFigureOut">
              <a:rPr lang="en-US" smtClean="0"/>
              <a:t>2/14/2023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2DF378E-1DE7-49A7-B889-FE1D48B57DD8}" type="slidenum">
              <a:rPr lang="en-US" smtClean="0"/>
              <a:t>‹#›</a:t>
            </a:fld>
            <a:endParaRPr lang="en-US"/>
          </a:p>
        </p:txBody>
      </p:sp>
    </p:spTree>
    <p:extLst>
      <p:ext uri="{BB962C8B-B14F-4D97-AF65-F5344CB8AC3E}">
        <p14:creationId xmlns:p14="http://schemas.microsoft.com/office/powerpoint/2010/main" val="11010349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483A45-6961-4A32-AD90-AEFDEDB5F1CC}" type="datetimeFigureOut">
              <a:rPr lang="en-US" smtClean="0"/>
              <a:t>2/14/2023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2DF378E-1DE7-49A7-B889-FE1D48B57DD8}" type="slidenum">
              <a:rPr lang="en-US" smtClean="0"/>
              <a:t>‹#›</a:t>
            </a:fld>
            <a:endParaRPr lang="en-US"/>
          </a:p>
        </p:txBody>
      </p:sp>
    </p:spTree>
    <p:extLst>
      <p:ext uri="{BB962C8B-B14F-4D97-AF65-F5344CB8AC3E}">
        <p14:creationId xmlns:p14="http://schemas.microsoft.com/office/powerpoint/2010/main" val="12371214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D483A45-6961-4A32-AD90-AEFDEDB5F1CC}" type="datetimeFigureOut">
              <a:rPr lang="en-US" smtClean="0"/>
              <a:t>2/14/2023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DF378E-1DE7-49A7-B889-FE1D48B57DD8}" type="slidenum">
              <a:rPr lang="en-US" smtClean="0"/>
              <a:t>‹#›</a:t>
            </a:fld>
            <a:endParaRPr lang="en-US"/>
          </a:p>
        </p:txBody>
      </p:sp>
    </p:spTree>
    <p:extLst>
      <p:ext uri="{BB962C8B-B14F-4D97-AF65-F5344CB8AC3E}">
        <p14:creationId xmlns:p14="http://schemas.microsoft.com/office/powerpoint/2010/main" val="18597456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D483A45-6961-4A32-AD90-AEFDEDB5F1CC}" type="datetimeFigureOut">
              <a:rPr lang="en-US" smtClean="0"/>
              <a:t>2/14/2023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DF378E-1DE7-49A7-B889-FE1D48B57DD8}" type="slidenum">
              <a:rPr lang="en-US" smtClean="0"/>
              <a:t>‹#›</a:t>
            </a:fld>
            <a:endParaRPr lang="en-US"/>
          </a:p>
        </p:txBody>
      </p:sp>
    </p:spTree>
    <p:extLst>
      <p:ext uri="{BB962C8B-B14F-4D97-AF65-F5344CB8AC3E}">
        <p14:creationId xmlns:p14="http://schemas.microsoft.com/office/powerpoint/2010/main" val="8817654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483A45-6961-4A32-AD90-AEFDEDB5F1CC}" type="datetimeFigureOut">
              <a:rPr lang="en-US" smtClean="0"/>
              <a:t>2/14/2023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DF378E-1DE7-49A7-B889-FE1D48B57DD8}" type="slidenum">
              <a:rPr lang="en-US" smtClean="0"/>
              <a:t>‹#›</a:t>
            </a:fld>
            <a:endParaRPr lang="en-US"/>
          </a:p>
        </p:txBody>
      </p:sp>
    </p:spTree>
    <p:extLst>
      <p:ext uri="{BB962C8B-B14F-4D97-AF65-F5344CB8AC3E}">
        <p14:creationId xmlns:p14="http://schemas.microsoft.com/office/powerpoint/2010/main" val="252439572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public.tableau.com/app/profile/kevin.sousa/viz/ROCKBUSTERTOPCLIENTS/Mapofcustomers" TargetMode="External"/><Relationship Id="rId2" Type="http://schemas.openxmlformats.org/officeDocument/2006/relationships/hyperlink" Target="https://public.tableau.com/app/profile/kevin.sousa/viz/ROCKBUSTERTOPcountries/Mapofcustomers"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64460-6B61-83D6-DD02-D4C57EECE767}"/>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66FA0F99-0B13-763E-B754-50F815C52AC2}"/>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9E6F1ECF-1E2D-6F0E-5F20-42FB3266889A}"/>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rcRect l="4847" t="27777" r="4847" b="6422"/>
          <a:stretch/>
        </p:blipFill>
        <p:spPr>
          <a:xfrm>
            <a:off x="0" y="0"/>
            <a:ext cx="12192000" cy="6858001"/>
          </a:xfrm>
          <a:prstGeom prst="rect">
            <a:avLst/>
          </a:prstGeom>
        </p:spPr>
      </p:pic>
      <p:sp>
        <p:nvSpPr>
          <p:cNvPr id="9" name="Rectangle 8">
            <a:extLst>
              <a:ext uri="{FF2B5EF4-FFF2-40B4-BE49-F238E27FC236}">
                <a16:creationId xmlns:a16="http://schemas.microsoft.com/office/drawing/2014/main" id="{0C6C1DC6-F619-6F95-9BA8-C592ED1F1E7F}"/>
              </a:ext>
            </a:extLst>
          </p:cNvPr>
          <p:cNvSpPr/>
          <p:nvPr/>
        </p:nvSpPr>
        <p:spPr>
          <a:xfrm>
            <a:off x="2044998" y="1767265"/>
            <a:ext cx="8102000" cy="1569660"/>
          </a:xfrm>
          <a:prstGeom prst="rect">
            <a:avLst/>
          </a:prstGeom>
          <a:noFill/>
        </p:spPr>
        <p:txBody>
          <a:bodyPr wrap="square" lIns="91440" tIns="45720" rIns="91440" bIns="45720">
            <a:spAutoFit/>
          </a:bodyPr>
          <a:lstStyle/>
          <a:p>
            <a:pPr algn="ctr"/>
            <a:r>
              <a:rPr lang="en-US" sz="9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ROCKBUSTER</a:t>
            </a:r>
          </a:p>
        </p:txBody>
      </p:sp>
      <p:sp>
        <p:nvSpPr>
          <p:cNvPr id="10" name="Rectangle 9">
            <a:extLst>
              <a:ext uri="{FF2B5EF4-FFF2-40B4-BE49-F238E27FC236}">
                <a16:creationId xmlns:a16="http://schemas.microsoft.com/office/drawing/2014/main" id="{E76501B5-C58D-F9BE-85AE-077F8D4AF0BC}"/>
              </a:ext>
            </a:extLst>
          </p:cNvPr>
          <p:cNvSpPr/>
          <p:nvPr/>
        </p:nvSpPr>
        <p:spPr>
          <a:xfrm>
            <a:off x="3104442" y="3429000"/>
            <a:ext cx="5983113" cy="1754326"/>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DATA ANALYSIS</a:t>
            </a:r>
          </a:p>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&amp; Strategic Planning</a:t>
            </a:r>
          </a:p>
        </p:txBody>
      </p:sp>
    </p:spTree>
    <p:extLst>
      <p:ext uri="{BB962C8B-B14F-4D97-AF65-F5344CB8AC3E}">
        <p14:creationId xmlns:p14="http://schemas.microsoft.com/office/powerpoint/2010/main" val="42596343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A83FA51-96BA-91AC-E7DF-68E1737B8C6D}"/>
              </a:ext>
            </a:extLst>
          </p:cNvPr>
          <p:cNvSpPr>
            <a:spLocks noGrp="1"/>
          </p:cNvSpPr>
          <p:nvPr>
            <p:ph idx="1"/>
          </p:nvPr>
        </p:nvSpPr>
        <p:spPr>
          <a:xfrm>
            <a:off x="838200" y="1825625"/>
            <a:ext cx="10146175" cy="4351338"/>
          </a:xfrm>
        </p:spPr>
        <p:txBody>
          <a:bodyPr/>
          <a:lstStyle/>
          <a:p>
            <a:pPr marL="0" indent="0" algn="ctr">
              <a:buNone/>
            </a:pPr>
            <a:r>
              <a:rPr lang="en-US" dirty="0">
                <a:effectLst>
                  <a:outerShdw blurRad="38100" dist="38100" dir="2700000" algn="tl">
                    <a:srgbClr val="000000">
                      <a:alpha val="43137"/>
                    </a:srgbClr>
                  </a:outerShdw>
                </a:effectLst>
              </a:rPr>
              <a:t>Rockbuster Stealth LLC is a movie rental company that used to have stores around the world. Facing stiff competition from streaming services such as Netflix and Amazon Prime, the Rockbuster Stealth management team is planning to use its existing movie licenses to launch an online video rental service in order to stay competitive.</a:t>
            </a:r>
          </a:p>
        </p:txBody>
      </p:sp>
      <p:sp>
        <p:nvSpPr>
          <p:cNvPr id="6" name="Title 5">
            <a:extLst>
              <a:ext uri="{FF2B5EF4-FFF2-40B4-BE49-F238E27FC236}">
                <a16:creationId xmlns:a16="http://schemas.microsoft.com/office/drawing/2014/main" id="{9662470C-99AE-97AA-289D-11F7AB0F8974}"/>
              </a:ext>
            </a:extLst>
          </p:cNvPr>
          <p:cNvSpPr>
            <a:spLocks noGrp="1"/>
          </p:cNvSpPr>
          <p:nvPr>
            <p:ph type="title"/>
          </p:nvPr>
        </p:nvSpPr>
        <p:spPr/>
        <p:txBody>
          <a:bodyPr>
            <a:normAutofit/>
          </a:bodyPr>
          <a:lstStyle/>
          <a:p>
            <a:pPr algn="ctr" defTabSz="457200"/>
            <a:r>
              <a:rPr lang="en-US" sz="7200" b="1" dirty="0">
                <a:ln w="9525">
                  <a:solidFill>
                    <a:schemeClr val="bg1"/>
                  </a:solidFill>
                  <a:prstDash val="solid"/>
                </a:ln>
                <a:effectLst>
                  <a:outerShdw blurRad="12700" dist="38100" dir="2700000" algn="tl" rotWithShape="0">
                    <a:schemeClr val="bg1">
                      <a:lumMod val="50000"/>
                    </a:schemeClr>
                  </a:outerShdw>
                </a:effectLst>
                <a:latin typeface="+mn-lt"/>
                <a:ea typeface="+mn-ea"/>
                <a:cs typeface="+mn-cs"/>
              </a:rPr>
              <a:t>Project Overview</a:t>
            </a:r>
          </a:p>
        </p:txBody>
      </p:sp>
      <p:pic>
        <p:nvPicPr>
          <p:cNvPr id="10" name="Picture 9">
            <a:extLst>
              <a:ext uri="{FF2B5EF4-FFF2-40B4-BE49-F238E27FC236}">
                <a16:creationId xmlns:a16="http://schemas.microsoft.com/office/drawing/2014/main" id="{BE4A3ACC-F0DD-9997-FF1F-8647FA3EFAD0}"/>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t="28283" b="40799"/>
          <a:stretch/>
        </p:blipFill>
        <p:spPr>
          <a:xfrm>
            <a:off x="0" y="4344997"/>
            <a:ext cx="12192000" cy="2513003"/>
          </a:xfrm>
          <a:prstGeom prst="rect">
            <a:avLst/>
          </a:prstGeom>
        </p:spPr>
      </p:pic>
    </p:spTree>
    <p:extLst>
      <p:ext uri="{BB962C8B-B14F-4D97-AF65-F5344CB8AC3E}">
        <p14:creationId xmlns:p14="http://schemas.microsoft.com/office/powerpoint/2010/main" val="12696425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8EE93C1-679F-390D-2E09-87EF816D1F63}"/>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b="72624"/>
          <a:stretch/>
        </p:blipFill>
        <p:spPr>
          <a:xfrm>
            <a:off x="-1" y="4632887"/>
            <a:ext cx="12192001" cy="2225113"/>
          </a:xfrm>
          <a:prstGeom prst="rect">
            <a:avLst/>
          </a:prstGeom>
        </p:spPr>
      </p:pic>
      <p:sp>
        <p:nvSpPr>
          <p:cNvPr id="2" name="Title 1">
            <a:extLst>
              <a:ext uri="{FF2B5EF4-FFF2-40B4-BE49-F238E27FC236}">
                <a16:creationId xmlns:a16="http://schemas.microsoft.com/office/drawing/2014/main" id="{2D6036EB-1326-FAA7-E225-1FB9ED71AFBE}"/>
              </a:ext>
            </a:extLst>
          </p:cNvPr>
          <p:cNvSpPr>
            <a:spLocks noGrp="1"/>
          </p:cNvSpPr>
          <p:nvPr>
            <p:ph type="title"/>
          </p:nvPr>
        </p:nvSpPr>
        <p:spPr/>
        <p:txBody>
          <a:bodyPr>
            <a:normAutofit/>
          </a:bodyPr>
          <a:lstStyle/>
          <a:p>
            <a:pPr algn="ctr" defTabSz="457200"/>
            <a:r>
              <a:rPr lang="en-US" sz="6600" b="1" dirty="0">
                <a:ln w="9525">
                  <a:solidFill>
                    <a:schemeClr val="bg1"/>
                  </a:solidFill>
                  <a:prstDash val="solid"/>
                </a:ln>
                <a:effectLst>
                  <a:outerShdw blurRad="12700" dist="38100" dir="2700000" algn="tl" rotWithShape="0">
                    <a:schemeClr val="bg1">
                      <a:lumMod val="50000"/>
                    </a:schemeClr>
                  </a:outerShdw>
                </a:effectLst>
                <a:latin typeface="+mn-lt"/>
                <a:ea typeface="+mn-ea"/>
                <a:cs typeface="+mn-cs"/>
              </a:rPr>
              <a:t>Key Questions</a:t>
            </a:r>
          </a:p>
        </p:txBody>
      </p:sp>
      <p:sp>
        <p:nvSpPr>
          <p:cNvPr id="3" name="Content Placeholder 2">
            <a:extLst>
              <a:ext uri="{FF2B5EF4-FFF2-40B4-BE49-F238E27FC236}">
                <a16:creationId xmlns:a16="http://schemas.microsoft.com/office/drawing/2014/main" id="{14760B5A-64AF-2236-6389-1ACE0E77FCF3}"/>
              </a:ext>
            </a:extLst>
          </p:cNvPr>
          <p:cNvSpPr>
            <a:spLocks noGrp="1"/>
          </p:cNvSpPr>
          <p:nvPr>
            <p:ph idx="1"/>
          </p:nvPr>
        </p:nvSpPr>
        <p:spPr/>
        <p:txBody>
          <a:bodyPr/>
          <a:lstStyle/>
          <a:p>
            <a:r>
              <a:rPr lang="en-US" dirty="0"/>
              <a:t>Which movies contributed the most/least to revenue gain? </a:t>
            </a:r>
          </a:p>
          <a:p>
            <a:r>
              <a:rPr lang="en-US" dirty="0"/>
              <a:t>What was the average rental duration for all videos?</a:t>
            </a:r>
          </a:p>
          <a:p>
            <a:r>
              <a:rPr lang="en-US" dirty="0"/>
              <a:t>Which countries are Rockbuster customers based in?</a:t>
            </a:r>
          </a:p>
          <a:p>
            <a:r>
              <a:rPr lang="en-US" dirty="0"/>
              <a:t>Where are customers with a high lifetime value based?</a:t>
            </a:r>
          </a:p>
          <a:p>
            <a:r>
              <a:rPr lang="en-US" dirty="0"/>
              <a:t>Do sales figures vary between geographic regions? </a:t>
            </a:r>
          </a:p>
        </p:txBody>
      </p:sp>
    </p:spTree>
    <p:extLst>
      <p:ext uri="{BB962C8B-B14F-4D97-AF65-F5344CB8AC3E}">
        <p14:creationId xmlns:p14="http://schemas.microsoft.com/office/powerpoint/2010/main" val="18574806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160DA-BE3E-A04E-EF46-B21C9D9B053B}"/>
              </a:ext>
            </a:extLst>
          </p:cNvPr>
          <p:cNvSpPr>
            <a:spLocks noGrp="1"/>
          </p:cNvSpPr>
          <p:nvPr>
            <p:ph type="title"/>
          </p:nvPr>
        </p:nvSpPr>
        <p:spPr>
          <a:xfrm>
            <a:off x="846563" y="172648"/>
            <a:ext cx="10515600" cy="1325563"/>
          </a:xfrm>
        </p:spPr>
        <p:txBody>
          <a:bodyPr/>
          <a:lstStyle/>
          <a:p>
            <a:pPr algn="ctr"/>
            <a:r>
              <a:rPr lang="en-US" sz="4800" b="1" dirty="0">
                <a:ln w="9525">
                  <a:solidFill>
                    <a:schemeClr val="bg1"/>
                  </a:solidFill>
                  <a:prstDash val="solid"/>
                </a:ln>
                <a:effectLst>
                  <a:outerShdw blurRad="12700" dist="38100" dir="2700000" algn="tl" rotWithShape="0">
                    <a:schemeClr val="bg1">
                      <a:lumMod val="50000"/>
                    </a:schemeClr>
                  </a:outerShdw>
                </a:effectLst>
                <a:latin typeface="+mn-lt"/>
                <a:ea typeface="+mn-ea"/>
                <a:cs typeface="+mn-cs"/>
              </a:rPr>
              <a:t>Rockbuster Overview</a:t>
            </a:r>
          </a:p>
        </p:txBody>
      </p:sp>
      <p:graphicFrame>
        <p:nvGraphicFramePr>
          <p:cNvPr id="8" name="Table 8">
            <a:extLst>
              <a:ext uri="{FF2B5EF4-FFF2-40B4-BE49-F238E27FC236}">
                <a16:creationId xmlns:a16="http://schemas.microsoft.com/office/drawing/2014/main" id="{868ABA4A-C914-3408-1996-2BF483793A89}"/>
              </a:ext>
            </a:extLst>
          </p:cNvPr>
          <p:cNvGraphicFramePr>
            <a:graphicFrameLocks noGrp="1"/>
          </p:cNvGraphicFramePr>
          <p:nvPr>
            <p:ph idx="1"/>
            <p:extLst>
              <p:ext uri="{D42A27DB-BD31-4B8C-83A1-F6EECF244321}">
                <p14:modId xmlns:p14="http://schemas.microsoft.com/office/powerpoint/2010/main" val="169933597"/>
              </p:ext>
            </p:extLst>
          </p:nvPr>
        </p:nvGraphicFramePr>
        <p:xfrm>
          <a:off x="1952700" y="1376526"/>
          <a:ext cx="1838093" cy="741680"/>
        </p:xfrm>
        <a:graphic>
          <a:graphicData uri="http://schemas.openxmlformats.org/drawingml/2006/table">
            <a:tbl>
              <a:tblPr firstRow="1" bandRow="1">
                <a:tableStyleId>{073A0DAA-6AF3-43AB-8588-CEC1D06C72B9}</a:tableStyleId>
              </a:tblPr>
              <a:tblGrid>
                <a:gridCol w="1838093">
                  <a:extLst>
                    <a:ext uri="{9D8B030D-6E8A-4147-A177-3AD203B41FA5}">
                      <a16:colId xmlns:a16="http://schemas.microsoft.com/office/drawing/2014/main" val="3876771585"/>
                    </a:ext>
                  </a:extLst>
                </a:gridCol>
              </a:tblGrid>
              <a:tr h="370840">
                <a:tc>
                  <a:txBody>
                    <a:bodyPr/>
                    <a:lstStyle/>
                    <a:p>
                      <a:r>
                        <a:rPr lang="en-US" dirty="0"/>
                        <a:t>Number of Staff</a:t>
                      </a:r>
                    </a:p>
                  </a:txBody>
                  <a:tcPr/>
                </a:tc>
                <a:extLst>
                  <a:ext uri="{0D108BD9-81ED-4DB2-BD59-A6C34878D82A}">
                    <a16:rowId xmlns:a16="http://schemas.microsoft.com/office/drawing/2014/main" val="364208901"/>
                  </a:ext>
                </a:extLst>
              </a:tr>
              <a:tr h="370840">
                <a:tc>
                  <a:txBody>
                    <a:bodyPr/>
                    <a:lstStyle/>
                    <a:p>
                      <a:r>
                        <a:rPr lang="en-US" dirty="0"/>
                        <a:t>2</a:t>
                      </a:r>
                    </a:p>
                  </a:txBody>
                  <a:tcPr/>
                </a:tc>
                <a:extLst>
                  <a:ext uri="{0D108BD9-81ED-4DB2-BD59-A6C34878D82A}">
                    <a16:rowId xmlns:a16="http://schemas.microsoft.com/office/drawing/2014/main" val="1121094329"/>
                  </a:ext>
                </a:extLst>
              </a:tr>
            </a:tbl>
          </a:graphicData>
        </a:graphic>
      </p:graphicFrame>
      <p:graphicFrame>
        <p:nvGraphicFramePr>
          <p:cNvPr id="9" name="Table 8">
            <a:extLst>
              <a:ext uri="{FF2B5EF4-FFF2-40B4-BE49-F238E27FC236}">
                <a16:creationId xmlns:a16="http://schemas.microsoft.com/office/drawing/2014/main" id="{BA69DABC-7C4D-75C3-DE07-D96D00AAD856}"/>
              </a:ext>
            </a:extLst>
          </p:cNvPr>
          <p:cNvGraphicFramePr>
            <a:graphicFrameLocks/>
          </p:cNvGraphicFramePr>
          <p:nvPr>
            <p:extLst>
              <p:ext uri="{D42A27DB-BD31-4B8C-83A1-F6EECF244321}">
                <p14:modId xmlns:p14="http://schemas.microsoft.com/office/powerpoint/2010/main" val="2569456234"/>
              </p:ext>
            </p:extLst>
          </p:nvPr>
        </p:nvGraphicFramePr>
        <p:xfrm>
          <a:off x="1945878" y="3409180"/>
          <a:ext cx="1838093" cy="736600"/>
        </p:xfrm>
        <a:graphic>
          <a:graphicData uri="http://schemas.openxmlformats.org/drawingml/2006/table">
            <a:tbl>
              <a:tblPr firstRow="1" bandRow="1">
                <a:tableStyleId>{073A0DAA-6AF3-43AB-8588-CEC1D06C72B9}</a:tableStyleId>
              </a:tblPr>
              <a:tblGrid>
                <a:gridCol w="1838093">
                  <a:extLst>
                    <a:ext uri="{9D8B030D-6E8A-4147-A177-3AD203B41FA5}">
                      <a16:colId xmlns:a16="http://schemas.microsoft.com/office/drawing/2014/main" val="3876771585"/>
                    </a:ext>
                  </a:extLst>
                </a:gridCol>
              </a:tblGrid>
              <a:tr h="345363">
                <a:tc>
                  <a:txBody>
                    <a:bodyPr/>
                    <a:lstStyle/>
                    <a:p>
                      <a:r>
                        <a:rPr lang="en-US" dirty="0"/>
                        <a:t>Total Customers</a:t>
                      </a:r>
                    </a:p>
                  </a:txBody>
                  <a:tcPr/>
                </a:tc>
                <a:extLst>
                  <a:ext uri="{0D108BD9-81ED-4DB2-BD59-A6C34878D82A}">
                    <a16:rowId xmlns:a16="http://schemas.microsoft.com/office/drawing/2014/main" val="364208901"/>
                  </a:ext>
                </a:extLst>
              </a:tr>
              <a:tr h="370840">
                <a:tc>
                  <a:txBody>
                    <a:bodyPr/>
                    <a:lstStyle/>
                    <a:p>
                      <a:r>
                        <a:rPr lang="en-US" dirty="0"/>
                        <a:t>599</a:t>
                      </a:r>
                    </a:p>
                  </a:txBody>
                  <a:tcPr/>
                </a:tc>
                <a:extLst>
                  <a:ext uri="{0D108BD9-81ED-4DB2-BD59-A6C34878D82A}">
                    <a16:rowId xmlns:a16="http://schemas.microsoft.com/office/drawing/2014/main" val="1121094329"/>
                  </a:ext>
                </a:extLst>
              </a:tr>
            </a:tbl>
          </a:graphicData>
        </a:graphic>
      </p:graphicFrame>
      <p:graphicFrame>
        <p:nvGraphicFramePr>
          <p:cNvPr id="10" name="Table 9">
            <a:extLst>
              <a:ext uri="{FF2B5EF4-FFF2-40B4-BE49-F238E27FC236}">
                <a16:creationId xmlns:a16="http://schemas.microsoft.com/office/drawing/2014/main" id="{C10E81FB-9423-FD44-A895-64C27E97EDC0}"/>
              </a:ext>
            </a:extLst>
          </p:cNvPr>
          <p:cNvGraphicFramePr>
            <a:graphicFrameLocks/>
          </p:cNvGraphicFramePr>
          <p:nvPr>
            <p:extLst>
              <p:ext uri="{D42A27DB-BD31-4B8C-83A1-F6EECF244321}">
                <p14:modId xmlns:p14="http://schemas.microsoft.com/office/powerpoint/2010/main" val="938925959"/>
              </p:ext>
            </p:extLst>
          </p:nvPr>
        </p:nvGraphicFramePr>
        <p:xfrm>
          <a:off x="1952699" y="2392853"/>
          <a:ext cx="1838093" cy="741680"/>
        </p:xfrm>
        <a:graphic>
          <a:graphicData uri="http://schemas.openxmlformats.org/drawingml/2006/table">
            <a:tbl>
              <a:tblPr firstRow="1" bandRow="1">
                <a:tableStyleId>{073A0DAA-6AF3-43AB-8588-CEC1D06C72B9}</a:tableStyleId>
              </a:tblPr>
              <a:tblGrid>
                <a:gridCol w="1838093">
                  <a:extLst>
                    <a:ext uri="{9D8B030D-6E8A-4147-A177-3AD203B41FA5}">
                      <a16:colId xmlns:a16="http://schemas.microsoft.com/office/drawing/2014/main" val="3876771585"/>
                    </a:ext>
                  </a:extLst>
                </a:gridCol>
              </a:tblGrid>
              <a:tr h="370840">
                <a:tc>
                  <a:txBody>
                    <a:bodyPr/>
                    <a:lstStyle/>
                    <a:p>
                      <a:r>
                        <a:rPr lang="en-US" dirty="0"/>
                        <a:t>Total Inventory</a:t>
                      </a:r>
                    </a:p>
                  </a:txBody>
                  <a:tcPr/>
                </a:tc>
                <a:extLst>
                  <a:ext uri="{0D108BD9-81ED-4DB2-BD59-A6C34878D82A}">
                    <a16:rowId xmlns:a16="http://schemas.microsoft.com/office/drawing/2014/main" val="364208901"/>
                  </a:ext>
                </a:extLst>
              </a:tr>
              <a:tr h="370840">
                <a:tc>
                  <a:txBody>
                    <a:bodyPr/>
                    <a:lstStyle/>
                    <a:p>
                      <a:r>
                        <a:rPr lang="en-US" dirty="0"/>
                        <a:t>16,044</a:t>
                      </a:r>
                    </a:p>
                  </a:txBody>
                  <a:tcPr/>
                </a:tc>
                <a:extLst>
                  <a:ext uri="{0D108BD9-81ED-4DB2-BD59-A6C34878D82A}">
                    <a16:rowId xmlns:a16="http://schemas.microsoft.com/office/drawing/2014/main" val="1121094329"/>
                  </a:ext>
                </a:extLst>
              </a:tr>
            </a:tbl>
          </a:graphicData>
        </a:graphic>
      </p:graphicFrame>
      <p:graphicFrame>
        <p:nvGraphicFramePr>
          <p:cNvPr id="11" name="Table 10">
            <a:extLst>
              <a:ext uri="{FF2B5EF4-FFF2-40B4-BE49-F238E27FC236}">
                <a16:creationId xmlns:a16="http://schemas.microsoft.com/office/drawing/2014/main" id="{0012BED0-5DFD-5C08-2E6B-C149B7F10EC1}"/>
              </a:ext>
            </a:extLst>
          </p:cNvPr>
          <p:cNvGraphicFramePr>
            <a:graphicFrameLocks/>
          </p:cNvGraphicFramePr>
          <p:nvPr>
            <p:extLst>
              <p:ext uri="{D42A27DB-BD31-4B8C-83A1-F6EECF244321}">
                <p14:modId xmlns:p14="http://schemas.microsoft.com/office/powerpoint/2010/main" val="45546543"/>
              </p:ext>
            </p:extLst>
          </p:nvPr>
        </p:nvGraphicFramePr>
        <p:xfrm>
          <a:off x="8512404" y="1384502"/>
          <a:ext cx="1838093" cy="741680"/>
        </p:xfrm>
        <a:graphic>
          <a:graphicData uri="http://schemas.openxmlformats.org/drawingml/2006/table">
            <a:tbl>
              <a:tblPr firstRow="1" bandRow="1">
                <a:tableStyleId>{073A0DAA-6AF3-43AB-8588-CEC1D06C72B9}</a:tableStyleId>
              </a:tblPr>
              <a:tblGrid>
                <a:gridCol w="1838093">
                  <a:extLst>
                    <a:ext uri="{9D8B030D-6E8A-4147-A177-3AD203B41FA5}">
                      <a16:colId xmlns:a16="http://schemas.microsoft.com/office/drawing/2014/main" val="3876771585"/>
                    </a:ext>
                  </a:extLst>
                </a:gridCol>
              </a:tblGrid>
              <a:tr h="370840">
                <a:tc>
                  <a:txBody>
                    <a:bodyPr/>
                    <a:lstStyle/>
                    <a:p>
                      <a:r>
                        <a:rPr lang="en-US" dirty="0"/>
                        <a:t>Total Revenue</a:t>
                      </a:r>
                    </a:p>
                  </a:txBody>
                  <a:tcPr/>
                </a:tc>
                <a:extLst>
                  <a:ext uri="{0D108BD9-81ED-4DB2-BD59-A6C34878D82A}">
                    <a16:rowId xmlns:a16="http://schemas.microsoft.com/office/drawing/2014/main" val="364208901"/>
                  </a:ext>
                </a:extLst>
              </a:tr>
              <a:tr h="370840">
                <a:tc>
                  <a:txBody>
                    <a:bodyPr/>
                    <a:lstStyle/>
                    <a:p>
                      <a:r>
                        <a:rPr lang="en-US" dirty="0"/>
                        <a:t>$61,312.04</a:t>
                      </a:r>
                    </a:p>
                  </a:txBody>
                  <a:tcPr/>
                </a:tc>
                <a:extLst>
                  <a:ext uri="{0D108BD9-81ED-4DB2-BD59-A6C34878D82A}">
                    <a16:rowId xmlns:a16="http://schemas.microsoft.com/office/drawing/2014/main" val="1121094329"/>
                  </a:ext>
                </a:extLst>
              </a:tr>
            </a:tbl>
          </a:graphicData>
        </a:graphic>
      </p:graphicFrame>
      <p:graphicFrame>
        <p:nvGraphicFramePr>
          <p:cNvPr id="12" name="Table 11">
            <a:extLst>
              <a:ext uri="{FF2B5EF4-FFF2-40B4-BE49-F238E27FC236}">
                <a16:creationId xmlns:a16="http://schemas.microsoft.com/office/drawing/2014/main" id="{8B9A5C16-2300-5B34-4D23-02EDFABC616C}"/>
              </a:ext>
            </a:extLst>
          </p:cNvPr>
          <p:cNvGraphicFramePr>
            <a:graphicFrameLocks/>
          </p:cNvGraphicFramePr>
          <p:nvPr>
            <p:extLst>
              <p:ext uri="{D42A27DB-BD31-4B8C-83A1-F6EECF244321}">
                <p14:modId xmlns:p14="http://schemas.microsoft.com/office/powerpoint/2010/main" val="3882430042"/>
              </p:ext>
            </p:extLst>
          </p:nvPr>
        </p:nvGraphicFramePr>
        <p:xfrm>
          <a:off x="8512404" y="2354431"/>
          <a:ext cx="1838093" cy="1010920"/>
        </p:xfrm>
        <a:graphic>
          <a:graphicData uri="http://schemas.openxmlformats.org/drawingml/2006/table">
            <a:tbl>
              <a:tblPr firstRow="1" bandRow="1">
                <a:tableStyleId>{073A0DAA-6AF3-43AB-8588-CEC1D06C72B9}</a:tableStyleId>
              </a:tblPr>
              <a:tblGrid>
                <a:gridCol w="1838093">
                  <a:extLst>
                    <a:ext uri="{9D8B030D-6E8A-4147-A177-3AD203B41FA5}">
                      <a16:colId xmlns:a16="http://schemas.microsoft.com/office/drawing/2014/main" val="3876771585"/>
                    </a:ext>
                  </a:extLst>
                </a:gridCol>
              </a:tblGrid>
              <a:tr h="328326">
                <a:tc>
                  <a:txBody>
                    <a:bodyPr/>
                    <a:lstStyle/>
                    <a:p>
                      <a:r>
                        <a:rPr lang="en-US" dirty="0"/>
                        <a:t>Average Rental Cost</a:t>
                      </a:r>
                    </a:p>
                  </a:txBody>
                  <a:tcPr/>
                </a:tc>
                <a:extLst>
                  <a:ext uri="{0D108BD9-81ED-4DB2-BD59-A6C34878D82A}">
                    <a16:rowId xmlns:a16="http://schemas.microsoft.com/office/drawing/2014/main" val="364208901"/>
                  </a:ext>
                </a:extLst>
              </a:tr>
              <a:tr h="370840">
                <a:tc>
                  <a:txBody>
                    <a:bodyPr/>
                    <a:lstStyle/>
                    <a:p>
                      <a:r>
                        <a:rPr lang="en-US" dirty="0"/>
                        <a:t>$2.98</a:t>
                      </a:r>
                    </a:p>
                  </a:txBody>
                  <a:tcPr/>
                </a:tc>
                <a:extLst>
                  <a:ext uri="{0D108BD9-81ED-4DB2-BD59-A6C34878D82A}">
                    <a16:rowId xmlns:a16="http://schemas.microsoft.com/office/drawing/2014/main" val="1121094329"/>
                  </a:ext>
                </a:extLst>
              </a:tr>
            </a:tbl>
          </a:graphicData>
        </a:graphic>
      </p:graphicFrame>
      <p:pic>
        <p:nvPicPr>
          <p:cNvPr id="14" name="Picture 13">
            <a:extLst>
              <a:ext uri="{FF2B5EF4-FFF2-40B4-BE49-F238E27FC236}">
                <a16:creationId xmlns:a16="http://schemas.microsoft.com/office/drawing/2014/main" id="{B9885A41-402D-2FF4-5EAF-547E33531411}"/>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l="137" t="16769" r="-137" b="69754"/>
          <a:stretch/>
        </p:blipFill>
        <p:spPr>
          <a:xfrm>
            <a:off x="0" y="5227974"/>
            <a:ext cx="12208727" cy="1630027"/>
          </a:xfrm>
          <a:prstGeom prst="rect">
            <a:avLst/>
          </a:prstGeom>
        </p:spPr>
      </p:pic>
      <p:graphicFrame>
        <p:nvGraphicFramePr>
          <p:cNvPr id="17" name="Table 17">
            <a:extLst>
              <a:ext uri="{FF2B5EF4-FFF2-40B4-BE49-F238E27FC236}">
                <a16:creationId xmlns:a16="http://schemas.microsoft.com/office/drawing/2014/main" id="{65103CAE-38EA-5D8F-935F-A7CD7EC58D4A}"/>
              </a:ext>
            </a:extLst>
          </p:cNvPr>
          <p:cNvGraphicFramePr>
            <a:graphicFrameLocks noGrp="1"/>
          </p:cNvGraphicFramePr>
          <p:nvPr>
            <p:extLst>
              <p:ext uri="{D42A27DB-BD31-4B8C-83A1-F6EECF244321}">
                <p14:modId xmlns:p14="http://schemas.microsoft.com/office/powerpoint/2010/main" val="1772575873"/>
              </p:ext>
            </p:extLst>
          </p:nvPr>
        </p:nvGraphicFramePr>
        <p:xfrm>
          <a:off x="5057387" y="1384502"/>
          <a:ext cx="2451714" cy="2761280"/>
        </p:xfrm>
        <a:graphic>
          <a:graphicData uri="http://schemas.openxmlformats.org/drawingml/2006/table">
            <a:tbl>
              <a:tblPr firstRow="1" bandRow="1">
                <a:tableStyleId>{073A0DAA-6AF3-43AB-8588-CEC1D06C72B9}</a:tableStyleId>
              </a:tblPr>
              <a:tblGrid>
                <a:gridCol w="1225857">
                  <a:extLst>
                    <a:ext uri="{9D8B030D-6E8A-4147-A177-3AD203B41FA5}">
                      <a16:colId xmlns:a16="http://schemas.microsoft.com/office/drawing/2014/main" val="984852772"/>
                    </a:ext>
                  </a:extLst>
                </a:gridCol>
                <a:gridCol w="1225857">
                  <a:extLst>
                    <a:ext uri="{9D8B030D-6E8A-4147-A177-3AD203B41FA5}">
                      <a16:colId xmlns:a16="http://schemas.microsoft.com/office/drawing/2014/main" val="2597750242"/>
                    </a:ext>
                  </a:extLst>
                </a:gridCol>
              </a:tblGrid>
              <a:tr h="806528">
                <a:tc>
                  <a:txBody>
                    <a:bodyPr/>
                    <a:lstStyle/>
                    <a:p>
                      <a:pPr algn="ctr" fontAlgn="b"/>
                      <a:r>
                        <a:rPr lang="en-US" sz="1600" b="1" u="none" strike="noStrike" dirty="0">
                          <a:solidFill>
                            <a:schemeClr val="tx1"/>
                          </a:solidFill>
                          <a:effectLst/>
                        </a:rPr>
                        <a:t>Average Rental Rate Per Category</a:t>
                      </a:r>
                      <a:endParaRPr lang="en-US" sz="16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US" sz="1600" b="0" u="none" strike="noStrike" dirty="0">
                          <a:solidFill>
                            <a:srgbClr val="808080"/>
                          </a:solidFill>
                          <a:effectLst/>
                        </a:rPr>
                        <a:t>( In days)</a:t>
                      </a:r>
                      <a:endParaRPr lang="en-US" sz="1600" b="0" i="0" u="none" strike="noStrike" dirty="0">
                        <a:solidFill>
                          <a:srgbClr val="80808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761492934"/>
                  </a:ext>
                </a:extLst>
              </a:tr>
              <a:tr h="325792">
                <a:tc>
                  <a:txBody>
                    <a:bodyPr/>
                    <a:lstStyle/>
                    <a:p>
                      <a:pPr algn="ctr" fontAlgn="b"/>
                      <a:r>
                        <a:rPr lang="en-US" sz="1100" b="0" u="none" strike="noStrike">
                          <a:solidFill>
                            <a:srgbClr val="000000"/>
                          </a:solidFill>
                          <a:effectLst/>
                        </a:rPr>
                        <a:t>rating</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b="0" u="none" strike="noStrike">
                          <a:solidFill>
                            <a:srgbClr val="000000"/>
                          </a:solidFill>
                          <a:effectLst/>
                        </a:rPr>
                        <a:t>avg</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440811833"/>
                  </a:ext>
                </a:extLst>
              </a:tr>
              <a:tr h="325792">
                <a:tc>
                  <a:txBody>
                    <a:bodyPr/>
                    <a:lstStyle/>
                    <a:p>
                      <a:pPr algn="l" fontAlgn="b"/>
                      <a:r>
                        <a:rPr lang="en-US" sz="1100" b="0" u="none" strike="noStrike">
                          <a:solidFill>
                            <a:srgbClr val="000000"/>
                          </a:solidFill>
                          <a:effectLst/>
                        </a:rPr>
                        <a:t>PG</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a:solidFill>
                            <a:srgbClr val="000000"/>
                          </a:solidFill>
                          <a:effectLst/>
                        </a:rPr>
                        <a:t>3.05185567</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517021646"/>
                  </a:ext>
                </a:extLst>
              </a:tr>
              <a:tr h="325792">
                <a:tc>
                  <a:txBody>
                    <a:bodyPr/>
                    <a:lstStyle/>
                    <a:p>
                      <a:pPr algn="l" fontAlgn="b"/>
                      <a:r>
                        <a:rPr lang="en-US" sz="1100" b="0" u="none" strike="noStrike">
                          <a:solidFill>
                            <a:srgbClr val="000000"/>
                          </a:solidFill>
                          <a:effectLst/>
                        </a:rPr>
                        <a:t>R</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a:solidFill>
                            <a:srgbClr val="000000"/>
                          </a:solidFill>
                          <a:effectLst/>
                        </a:rPr>
                        <a:t>2.938717949</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824423819"/>
                  </a:ext>
                </a:extLst>
              </a:tr>
              <a:tr h="325792">
                <a:tc>
                  <a:txBody>
                    <a:bodyPr/>
                    <a:lstStyle/>
                    <a:p>
                      <a:pPr algn="l" fontAlgn="b"/>
                      <a:r>
                        <a:rPr lang="en-US" sz="1100" b="0" u="none" strike="noStrike">
                          <a:solidFill>
                            <a:srgbClr val="000000"/>
                          </a:solidFill>
                          <a:effectLst/>
                        </a:rPr>
                        <a:t>NC-17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a:solidFill>
                            <a:srgbClr val="000000"/>
                          </a:solidFill>
                          <a:effectLst/>
                        </a:rPr>
                        <a:t>2.970952381</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236827259"/>
                  </a:ext>
                </a:extLst>
              </a:tr>
              <a:tr h="325792">
                <a:tc>
                  <a:txBody>
                    <a:bodyPr/>
                    <a:lstStyle/>
                    <a:p>
                      <a:pPr algn="l" fontAlgn="b"/>
                      <a:r>
                        <a:rPr lang="en-US" sz="1100" b="0" u="none" strike="noStrike">
                          <a:solidFill>
                            <a:srgbClr val="000000"/>
                          </a:solidFill>
                          <a:effectLst/>
                        </a:rPr>
                        <a:t>PG-13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a:solidFill>
                            <a:srgbClr val="000000"/>
                          </a:solidFill>
                          <a:effectLst/>
                        </a:rPr>
                        <a:t>3.034843049</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105175561"/>
                  </a:ext>
                </a:extLst>
              </a:tr>
              <a:tr h="325792">
                <a:tc>
                  <a:txBody>
                    <a:bodyPr/>
                    <a:lstStyle/>
                    <a:p>
                      <a:pPr algn="l" fontAlgn="b"/>
                      <a:r>
                        <a:rPr lang="en-US" sz="1100" b="0" u="none" strike="noStrike">
                          <a:solidFill>
                            <a:srgbClr val="000000"/>
                          </a:solidFill>
                          <a:effectLst/>
                        </a:rPr>
                        <a:t>G</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dirty="0">
                          <a:solidFill>
                            <a:srgbClr val="000000"/>
                          </a:solidFill>
                          <a:effectLst/>
                        </a:rPr>
                        <a:t>2.888876404</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65240967"/>
                  </a:ext>
                </a:extLst>
              </a:tr>
            </a:tbl>
          </a:graphicData>
        </a:graphic>
      </p:graphicFrame>
      <p:graphicFrame>
        <p:nvGraphicFramePr>
          <p:cNvPr id="19" name="Table 18">
            <a:extLst>
              <a:ext uri="{FF2B5EF4-FFF2-40B4-BE49-F238E27FC236}">
                <a16:creationId xmlns:a16="http://schemas.microsoft.com/office/drawing/2014/main" id="{3EF4AE04-4C07-4F25-F654-79A020A9A784}"/>
              </a:ext>
            </a:extLst>
          </p:cNvPr>
          <p:cNvGraphicFramePr>
            <a:graphicFrameLocks/>
          </p:cNvGraphicFramePr>
          <p:nvPr>
            <p:extLst>
              <p:ext uri="{D42A27DB-BD31-4B8C-83A1-F6EECF244321}">
                <p14:modId xmlns:p14="http://schemas.microsoft.com/office/powerpoint/2010/main" val="3646916545"/>
              </p:ext>
            </p:extLst>
          </p:nvPr>
        </p:nvGraphicFramePr>
        <p:xfrm>
          <a:off x="8512404" y="3685974"/>
          <a:ext cx="1838093" cy="1010920"/>
        </p:xfrm>
        <a:graphic>
          <a:graphicData uri="http://schemas.openxmlformats.org/drawingml/2006/table">
            <a:tbl>
              <a:tblPr firstRow="1" bandRow="1">
                <a:tableStyleId>{073A0DAA-6AF3-43AB-8588-CEC1D06C72B9}</a:tableStyleId>
              </a:tblPr>
              <a:tblGrid>
                <a:gridCol w="1838093">
                  <a:extLst>
                    <a:ext uri="{9D8B030D-6E8A-4147-A177-3AD203B41FA5}">
                      <a16:colId xmlns:a16="http://schemas.microsoft.com/office/drawing/2014/main" val="3876771585"/>
                    </a:ext>
                  </a:extLst>
                </a:gridCol>
              </a:tblGrid>
              <a:tr h="370840">
                <a:tc>
                  <a:txBody>
                    <a:bodyPr/>
                    <a:lstStyle/>
                    <a:p>
                      <a:r>
                        <a:rPr lang="en-US" dirty="0"/>
                        <a:t>Average Rental Duration</a:t>
                      </a:r>
                    </a:p>
                  </a:txBody>
                  <a:tcPr/>
                </a:tc>
                <a:extLst>
                  <a:ext uri="{0D108BD9-81ED-4DB2-BD59-A6C34878D82A}">
                    <a16:rowId xmlns:a16="http://schemas.microsoft.com/office/drawing/2014/main" val="364208901"/>
                  </a:ext>
                </a:extLst>
              </a:tr>
              <a:tr h="370840">
                <a:tc>
                  <a:txBody>
                    <a:bodyPr/>
                    <a:lstStyle/>
                    <a:p>
                      <a:r>
                        <a:rPr lang="en-US" dirty="0"/>
                        <a:t>5 days</a:t>
                      </a:r>
                    </a:p>
                  </a:txBody>
                  <a:tcPr/>
                </a:tc>
                <a:extLst>
                  <a:ext uri="{0D108BD9-81ED-4DB2-BD59-A6C34878D82A}">
                    <a16:rowId xmlns:a16="http://schemas.microsoft.com/office/drawing/2014/main" val="1121094329"/>
                  </a:ext>
                </a:extLst>
              </a:tr>
            </a:tbl>
          </a:graphicData>
        </a:graphic>
      </p:graphicFrame>
    </p:spTree>
    <p:extLst>
      <p:ext uri="{BB962C8B-B14F-4D97-AF65-F5344CB8AC3E}">
        <p14:creationId xmlns:p14="http://schemas.microsoft.com/office/powerpoint/2010/main" val="34728817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EEEE8A34-5D69-35BF-5064-29552ACF5EF2}"/>
              </a:ext>
            </a:extLst>
          </p:cNvPr>
          <p:cNvGraphicFramePr>
            <a:graphicFrameLocks noGrp="1"/>
          </p:cNvGraphicFramePr>
          <p:nvPr>
            <p:ph idx="1"/>
            <p:extLst>
              <p:ext uri="{D42A27DB-BD31-4B8C-83A1-F6EECF244321}">
                <p14:modId xmlns:p14="http://schemas.microsoft.com/office/powerpoint/2010/main" val="1255759702"/>
              </p:ext>
            </p:extLst>
          </p:nvPr>
        </p:nvGraphicFramePr>
        <p:xfrm>
          <a:off x="3529189" y="1831261"/>
          <a:ext cx="5133622" cy="1483360"/>
        </p:xfrm>
        <a:graphic>
          <a:graphicData uri="http://schemas.openxmlformats.org/drawingml/2006/table">
            <a:tbl>
              <a:tblPr firstRow="1" bandRow="1">
                <a:tableStyleId>{073A0DAA-6AF3-43AB-8588-CEC1D06C72B9}</a:tableStyleId>
              </a:tblPr>
              <a:tblGrid>
                <a:gridCol w="2566811">
                  <a:extLst>
                    <a:ext uri="{9D8B030D-6E8A-4147-A177-3AD203B41FA5}">
                      <a16:colId xmlns:a16="http://schemas.microsoft.com/office/drawing/2014/main" val="37555226"/>
                    </a:ext>
                  </a:extLst>
                </a:gridCol>
                <a:gridCol w="2566811">
                  <a:extLst>
                    <a:ext uri="{9D8B030D-6E8A-4147-A177-3AD203B41FA5}">
                      <a16:colId xmlns:a16="http://schemas.microsoft.com/office/drawing/2014/main" val="3097105371"/>
                    </a:ext>
                  </a:extLst>
                </a:gridCol>
              </a:tblGrid>
              <a:tr h="370840">
                <a:tc>
                  <a:txBody>
                    <a:bodyPr/>
                    <a:lstStyle/>
                    <a:p>
                      <a:pPr algn="ctr" fontAlgn="b"/>
                      <a:r>
                        <a:rPr lang="en-US" sz="1400" b="1" u="none" strike="noStrike" dirty="0">
                          <a:solidFill>
                            <a:schemeClr val="tx1"/>
                          </a:solidFill>
                          <a:effectLst/>
                        </a:rPr>
                        <a:t>Most Popular Genres</a:t>
                      </a:r>
                      <a:endParaRPr lang="en-US" sz="11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US" sz="1400" b="1" u="none" strike="noStrike" dirty="0">
                          <a:solidFill>
                            <a:schemeClr val="tx1"/>
                          </a:solidFill>
                          <a:effectLst/>
                        </a:rPr>
                        <a:t>Revenue Generated</a:t>
                      </a:r>
                      <a:endParaRPr lang="en-US" sz="1400" b="1" i="0" u="none" strike="noStrike" dirty="0">
                        <a:solidFill>
                          <a:schemeClr val="tx1"/>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714271483"/>
                  </a:ext>
                </a:extLst>
              </a:tr>
              <a:tr h="370840">
                <a:tc>
                  <a:txBody>
                    <a:bodyPr/>
                    <a:lstStyle/>
                    <a:p>
                      <a:pPr algn="l" fontAlgn="b"/>
                      <a:r>
                        <a:rPr lang="en-US" sz="1100" b="0" u="none" strike="noStrike" dirty="0">
                          <a:solidFill>
                            <a:srgbClr val="000000"/>
                          </a:solidFill>
                          <a:effectLst/>
                        </a:rPr>
                        <a:t>Sports</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dirty="0">
                          <a:solidFill>
                            <a:srgbClr val="000000"/>
                          </a:solidFill>
                          <a:effectLst/>
                        </a:rPr>
                        <a:t>$4892.19</a:t>
                      </a:r>
                      <a:endParaRPr lang="en-US" sz="1100" b="0" i="0" u="none" strike="noStrike" dirty="0">
                        <a:solidFill>
                          <a:srgbClr val="000000"/>
                        </a:solidFill>
                        <a:effectLst/>
                        <a:latin typeface="Calibri" panose="020F0502020204030204" pitchFamily="34" charset="0"/>
                      </a:endParaRPr>
                    </a:p>
                  </a:txBody>
                  <a:tcPr marL="9525" marR="9525" marT="9525" marB="0" anchor="b">
                    <a:solidFill>
                      <a:schemeClr val="accent6"/>
                    </a:solidFill>
                  </a:tcPr>
                </a:tc>
                <a:extLst>
                  <a:ext uri="{0D108BD9-81ED-4DB2-BD59-A6C34878D82A}">
                    <a16:rowId xmlns:a16="http://schemas.microsoft.com/office/drawing/2014/main" val="2477269285"/>
                  </a:ext>
                </a:extLst>
              </a:tr>
              <a:tr h="370840">
                <a:tc>
                  <a:txBody>
                    <a:bodyPr/>
                    <a:lstStyle/>
                    <a:p>
                      <a:pPr algn="l" fontAlgn="b"/>
                      <a:r>
                        <a:rPr lang="en-US" sz="1100" b="0" u="none" strike="noStrike">
                          <a:solidFill>
                            <a:srgbClr val="000000"/>
                          </a:solidFill>
                          <a:effectLst/>
                        </a:rPr>
                        <a:t>Sci-Fi</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dirty="0">
                          <a:solidFill>
                            <a:srgbClr val="000000"/>
                          </a:solidFill>
                          <a:effectLst/>
                        </a:rPr>
                        <a:t>$4336.01</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80743184"/>
                  </a:ext>
                </a:extLst>
              </a:tr>
              <a:tr h="370840">
                <a:tc>
                  <a:txBody>
                    <a:bodyPr/>
                    <a:lstStyle/>
                    <a:p>
                      <a:pPr algn="l" fontAlgn="b"/>
                      <a:r>
                        <a:rPr lang="en-US" sz="1100" b="0" u="none" strike="noStrike">
                          <a:solidFill>
                            <a:srgbClr val="000000"/>
                          </a:solidFill>
                          <a:effectLst/>
                        </a:rPr>
                        <a:t>Animation</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dirty="0">
                          <a:solidFill>
                            <a:srgbClr val="000000"/>
                          </a:solidFill>
                          <a:effectLst/>
                        </a:rPr>
                        <a:t>$4245.31</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28190637"/>
                  </a:ext>
                </a:extLst>
              </a:tr>
            </a:tbl>
          </a:graphicData>
        </a:graphic>
      </p:graphicFrame>
      <p:graphicFrame>
        <p:nvGraphicFramePr>
          <p:cNvPr id="5" name="Table 4">
            <a:extLst>
              <a:ext uri="{FF2B5EF4-FFF2-40B4-BE49-F238E27FC236}">
                <a16:creationId xmlns:a16="http://schemas.microsoft.com/office/drawing/2014/main" id="{FE8516B7-9BB9-7C79-16F0-0E4A24DBBE54}"/>
              </a:ext>
            </a:extLst>
          </p:cNvPr>
          <p:cNvGraphicFramePr>
            <a:graphicFrameLocks/>
          </p:cNvGraphicFramePr>
          <p:nvPr>
            <p:extLst>
              <p:ext uri="{D42A27DB-BD31-4B8C-83A1-F6EECF244321}">
                <p14:modId xmlns:p14="http://schemas.microsoft.com/office/powerpoint/2010/main" val="2958700942"/>
              </p:ext>
            </p:extLst>
          </p:nvPr>
        </p:nvGraphicFramePr>
        <p:xfrm>
          <a:off x="3529189" y="4130278"/>
          <a:ext cx="5133622" cy="1335405"/>
        </p:xfrm>
        <a:graphic>
          <a:graphicData uri="http://schemas.openxmlformats.org/drawingml/2006/table">
            <a:tbl>
              <a:tblPr firstRow="1" bandRow="1">
                <a:tableStyleId>{073A0DAA-6AF3-43AB-8588-CEC1D06C72B9}</a:tableStyleId>
              </a:tblPr>
              <a:tblGrid>
                <a:gridCol w="2566811">
                  <a:extLst>
                    <a:ext uri="{9D8B030D-6E8A-4147-A177-3AD203B41FA5}">
                      <a16:colId xmlns:a16="http://schemas.microsoft.com/office/drawing/2014/main" val="37555226"/>
                    </a:ext>
                  </a:extLst>
                </a:gridCol>
                <a:gridCol w="2566811">
                  <a:extLst>
                    <a:ext uri="{9D8B030D-6E8A-4147-A177-3AD203B41FA5}">
                      <a16:colId xmlns:a16="http://schemas.microsoft.com/office/drawing/2014/main" val="3097105371"/>
                    </a:ext>
                  </a:extLst>
                </a:gridCol>
              </a:tblGrid>
              <a:tr h="73095">
                <a:tc>
                  <a:txBody>
                    <a:bodyPr/>
                    <a:lstStyle/>
                    <a:p>
                      <a:pPr algn="ctr" fontAlgn="b"/>
                      <a:r>
                        <a:rPr lang="en-US" sz="1400" b="1" u="none" strike="noStrike" dirty="0">
                          <a:solidFill>
                            <a:schemeClr val="tx1"/>
                          </a:solidFill>
                          <a:effectLst/>
                        </a:rPr>
                        <a:t>Least Popular Genres</a:t>
                      </a:r>
                      <a:endParaRPr lang="en-US" sz="1100" b="1"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US" sz="1400" b="1" u="none" strike="noStrike" dirty="0">
                          <a:solidFill>
                            <a:schemeClr val="tx1"/>
                          </a:solidFill>
                          <a:effectLst/>
                        </a:rPr>
                        <a:t>Revenue Generated</a:t>
                      </a:r>
                      <a:endParaRPr lang="en-US" sz="1400" b="1" i="0" u="none" strike="noStrike" dirty="0">
                        <a:solidFill>
                          <a:schemeClr val="tx1"/>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714271483"/>
                  </a:ext>
                </a:extLst>
              </a:tr>
              <a:tr h="370840">
                <a:tc>
                  <a:txBody>
                    <a:bodyPr/>
                    <a:lstStyle/>
                    <a:p>
                      <a:pPr algn="l" fontAlgn="b"/>
                      <a:r>
                        <a:rPr lang="en-US" sz="1100" b="0" i="0" u="none" strike="noStrike" dirty="0">
                          <a:solidFill>
                            <a:srgbClr val="000000"/>
                          </a:solidFill>
                          <a:effectLst/>
                          <a:latin typeface="Calibri" panose="020F0502020204030204" pitchFamily="34" charset="0"/>
                        </a:rPr>
                        <a:t>Thriller</a:t>
                      </a:r>
                    </a:p>
                  </a:txBody>
                  <a:tcPr marL="9525" marR="9525" marT="9525" marB="0" anchor="b"/>
                </a:tc>
                <a:tc>
                  <a:txBody>
                    <a:bodyPr/>
                    <a:lstStyle/>
                    <a:p>
                      <a:pPr algn="r" fontAlgn="b"/>
                      <a:r>
                        <a:rPr lang="en-US" sz="1100" b="0" i="0" u="none" strike="noStrike" dirty="0">
                          <a:solidFill>
                            <a:srgbClr val="000000"/>
                          </a:solidFill>
                          <a:effectLst/>
                          <a:latin typeface="Calibri" panose="020F0502020204030204" pitchFamily="34" charset="0"/>
                        </a:rPr>
                        <a:t>$47.89</a:t>
                      </a:r>
                    </a:p>
                  </a:txBody>
                  <a:tcPr marL="9525" marR="9525" marT="9525" marB="0" anchor="b">
                    <a:solidFill>
                      <a:srgbClr val="FF3B3B"/>
                    </a:solidFill>
                  </a:tcPr>
                </a:tc>
                <a:extLst>
                  <a:ext uri="{0D108BD9-81ED-4DB2-BD59-A6C34878D82A}">
                    <a16:rowId xmlns:a16="http://schemas.microsoft.com/office/drawing/2014/main" val="2477269285"/>
                  </a:ext>
                </a:extLst>
              </a:tr>
              <a:tr h="370840">
                <a:tc>
                  <a:txBody>
                    <a:bodyPr/>
                    <a:lstStyle/>
                    <a:p>
                      <a:pPr algn="l" fontAlgn="b"/>
                      <a:r>
                        <a:rPr lang="en-US" sz="1100" b="0" i="0" u="none" strike="noStrike">
                          <a:solidFill>
                            <a:srgbClr val="000000"/>
                          </a:solidFill>
                          <a:effectLst/>
                          <a:latin typeface="Calibri" panose="020F0502020204030204" pitchFamily="34" charset="0"/>
                        </a:rPr>
                        <a:t>Music</a:t>
                      </a:r>
                    </a:p>
                  </a:txBody>
                  <a:tcPr marL="9525" marR="9525" marT="9525" marB="0" anchor="b"/>
                </a:tc>
                <a:tc>
                  <a:txBody>
                    <a:bodyPr/>
                    <a:lstStyle/>
                    <a:p>
                      <a:pPr algn="r" fontAlgn="b"/>
                      <a:r>
                        <a:rPr lang="en-US" sz="1100" b="0" i="0" u="none" strike="noStrike" dirty="0">
                          <a:solidFill>
                            <a:srgbClr val="000000"/>
                          </a:solidFill>
                          <a:effectLst/>
                          <a:latin typeface="Calibri" panose="020F0502020204030204" pitchFamily="34" charset="0"/>
                        </a:rPr>
                        <a:t>$3071.52</a:t>
                      </a:r>
                    </a:p>
                  </a:txBody>
                  <a:tcPr marL="9525" marR="9525" marT="9525" marB="0" anchor="b"/>
                </a:tc>
                <a:extLst>
                  <a:ext uri="{0D108BD9-81ED-4DB2-BD59-A6C34878D82A}">
                    <a16:rowId xmlns:a16="http://schemas.microsoft.com/office/drawing/2014/main" val="380743184"/>
                  </a:ext>
                </a:extLst>
              </a:tr>
              <a:tr h="370840">
                <a:tc>
                  <a:txBody>
                    <a:bodyPr/>
                    <a:lstStyle/>
                    <a:p>
                      <a:pPr algn="l" fontAlgn="b"/>
                      <a:r>
                        <a:rPr lang="en-US" sz="1100" b="0" i="0" u="none" strike="noStrike">
                          <a:solidFill>
                            <a:srgbClr val="000000"/>
                          </a:solidFill>
                          <a:effectLst/>
                          <a:latin typeface="Calibri" panose="020F0502020204030204" pitchFamily="34" charset="0"/>
                        </a:rPr>
                        <a:t>Travel</a:t>
                      </a:r>
                    </a:p>
                  </a:txBody>
                  <a:tcPr marL="9525" marR="9525" marT="9525" marB="0" anchor="b"/>
                </a:tc>
                <a:tc>
                  <a:txBody>
                    <a:bodyPr/>
                    <a:lstStyle/>
                    <a:p>
                      <a:pPr algn="r" fontAlgn="b"/>
                      <a:r>
                        <a:rPr lang="en-US" sz="1100" b="0" i="0" u="none" strike="noStrike" dirty="0">
                          <a:solidFill>
                            <a:srgbClr val="000000"/>
                          </a:solidFill>
                          <a:effectLst/>
                          <a:latin typeface="Calibri" panose="020F0502020204030204" pitchFamily="34" charset="0"/>
                        </a:rPr>
                        <a:t>$3227.36</a:t>
                      </a:r>
                    </a:p>
                  </a:txBody>
                  <a:tcPr marL="9525" marR="9525" marT="9525" marB="0" anchor="b"/>
                </a:tc>
                <a:extLst>
                  <a:ext uri="{0D108BD9-81ED-4DB2-BD59-A6C34878D82A}">
                    <a16:rowId xmlns:a16="http://schemas.microsoft.com/office/drawing/2014/main" val="1028190637"/>
                  </a:ext>
                </a:extLst>
              </a:tr>
            </a:tbl>
          </a:graphicData>
        </a:graphic>
      </p:graphicFrame>
      <p:pic>
        <p:nvPicPr>
          <p:cNvPr id="9" name="Picture 8">
            <a:extLst>
              <a:ext uri="{FF2B5EF4-FFF2-40B4-BE49-F238E27FC236}">
                <a16:creationId xmlns:a16="http://schemas.microsoft.com/office/drawing/2014/main" id="{7B0BA551-D4F0-0E2C-6928-B9E886C02426}"/>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l="86184" t="7400" r="3346" b="7400"/>
          <a:stretch/>
        </p:blipFill>
        <p:spPr>
          <a:xfrm>
            <a:off x="0" y="0"/>
            <a:ext cx="1805940" cy="6858000"/>
          </a:xfrm>
          <a:prstGeom prst="rect">
            <a:avLst/>
          </a:prstGeom>
        </p:spPr>
      </p:pic>
      <p:pic>
        <p:nvPicPr>
          <p:cNvPr id="10" name="Picture 9">
            <a:extLst>
              <a:ext uri="{FF2B5EF4-FFF2-40B4-BE49-F238E27FC236}">
                <a16:creationId xmlns:a16="http://schemas.microsoft.com/office/drawing/2014/main" id="{00F4B797-D1F7-E331-C34F-5541BF5AA04E}"/>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l="75531" t="7400" r="13999" b="7400"/>
          <a:stretch/>
        </p:blipFill>
        <p:spPr>
          <a:xfrm>
            <a:off x="10386060" y="0"/>
            <a:ext cx="1805940" cy="6858000"/>
          </a:xfrm>
          <a:prstGeom prst="rect">
            <a:avLst/>
          </a:prstGeom>
        </p:spPr>
      </p:pic>
      <p:sp>
        <p:nvSpPr>
          <p:cNvPr id="2" name="Title 1">
            <a:extLst>
              <a:ext uri="{FF2B5EF4-FFF2-40B4-BE49-F238E27FC236}">
                <a16:creationId xmlns:a16="http://schemas.microsoft.com/office/drawing/2014/main" id="{C11131A1-6A45-732F-B846-F4D171874F34}"/>
              </a:ext>
            </a:extLst>
          </p:cNvPr>
          <p:cNvSpPr>
            <a:spLocks noGrp="1"/>
          </p:cNvSpPr>
          <p:nvPr>
            <p:ph type="title"/>
          </p:nvPr>
        </p:nvSpPr>
        <p:spPr>
          <a:xfrm>
            <a:off x="838200" y="316089"/>
            <a:ext cx="10515600" cy="1374599"/>
          </a:xfrm>
        </p:spPr>
        <p:txBody>
          <a:bodyPr>
            <a:noAutofit/>
          </a:bodyPr>
          <a:lstStyle/>
          <a:p>
            <a:pPr algn="ctr" defTabSz="457200"/>
            <a:r>
              <a:rPr lang="en-US" sz="4800" b="1" dirty="0">
                <a:ln w="9525">
                  <a:solidFill>
                    <a:schemeClr val="bg1"/>
                  </a:solidFill>
                  <a:prstDash val="solid"/>
                </a:ln>
                <a:effectLst>
                  <a:outerShdw blurRad="12700" dist="38100" dir="2700000" algn="tl" rotWithShape="0">
                    <a:schemeClr val="bg1">
                      <a:lumMod val="50000"/>
                    </a:schemeClr>
                  </a:outerShdw>
                </a:effectLst>
                <a:latin typeface="+mn-lt"/>
                <a:ea typeface="+mn-ea"/>
                <a:cs typeface="+mn-cs"/>
              </a:rPr>
              <a:t>Which movies contributed </a:t>
            </a:r>
            <a:br>
              <a:rPr lang="en-US" sz="4800" b="1" dirty="0">
                <a:ln w="9525">
                  <a:solidFill>
                    <a:schemeClr val="bg1"/>
                  </a:solidFill>
                  <a:prstDash val="solid"/>
                </a:ln>
                <a:effectLst>
                  <a:outerShdw blurRad="12700" dist="38100" dir="2700000" algn="tl" rotWithShape="0">
                    <a:schemeClr val="bg1">
                      <a:lumMod val="50000"/>
                    </a:schemeClr>
                  </a:outerShdw>
                </a:effectLst>
                <a:latin typeface="+mn-lt"/>
                <a:ea typeface="+mn-ea"/>
                <a:cs typeface="+mn-cs"/>
              </a:rPr>
            </a:br>
            <a:r>
              <a:rPr lang="en-US" sz="4800" b="1" dirty="0">
                <a:ln w="9525">
                  <a:solidFill>
                    <a:schemeClr val="bg1"/>
                  </a:solidFill>
                  <a:prstDash val="solid"/>
                </a:ln>
                <a:effectLst>
                  <a:outerShdw blurRad="12700" dist="38100" dir="2700000" algn="tl" rotWithShape="0">
                    <a:schemeClr val="bg1">
                      <a:lumMod val="50000"/>
                    </a:schemeClr>
                  </a:outerShdw>
                </a:effectLst>
                <a:latin typeface="+mn-lt"/>
                <a:ea typeface="+mn-ea"/>
                <a:cs typeface="+mn-cs"/>
              </a:rPr>
              <a:t>the most/least to revenue gain?</a:t>
            </a:r>
          </a:p>
        </p:txBody>
      </p:sp>
      <p:sp>
        <p:nvSpPr>
          <p:cNvPr id="11" name="TextBox 10">
            <a:extLst>
              <a:ext uri="{FF2B5EF4-FFF2-40B4-BE49-F238E27FC236}">
                <a16:creationId xmlns:a16="http://schemas.microsoft.com/office/drawing/2014/main" id="{D7E9F063-BE72-0985-B029-A20BA5709215}"/>
              </a:ext>
            </a:extLst>
          </p:cNvPr>
          <p:cNvSpPr txBox="1"/>
          <p:nvPr/>
        </p:nvSpPr>
        <p:spPr>
          <a:xfrm>
            <a:off x="1805940" y="5741845"/>
            <a:ext cx="8580120" cy="646331"/>
          </a:xfrm>
          <a:prstGeom prst="rect">
            <a:avLst/>
          </a:prstGeom>
          <a:noFill/>
        </p:spPr>
        <p:txBody>
          <a:bodyPr wrap="square" rtlCol="0">
            <a:spAutoFit/>
          </a:bodyPr>
          <a:lstStyle/>
          <a:p>
            <a:pPr algn="ctr"/>
            <a:r>
              <a:rPr lang="en-US" dirty="0"/>
              <a:t>The Thriller genre has been suffering and is trailing by far, bringing in only $47.89 of revenue in 2020.</a:t>
            </a:r>
          </a:p>
        </p:txBody>
      </p:sp>
      <p:sp>
        <p:nvSpPr>
          <p:cNvPr id="12" name="TextBox 11">
            <a:extLst>
              <a:ext uri="{FF2B5EF4-FFF2-40B4-BE49-F238E27FC236}">
                <a16:creationId xmlns:a16="http://schemas.microsoft.com/office/drawing/2014/main" id="{DF22B023-A7CE-C2BE-A936-0A1586545591}"/>
              </a:ext>
            </a:extLst>
          </p:cNvPr>
          <p:cNvSpPr txBox="1"/>
          <p:nvPr/>
        </p:nvSpPr>
        <p:spPr>
          <a:xfrm>
            <a:off x="1805940" y="3484784"/>
            <a:ext cx="8580120" cy="369332"/>
          </a:xfrm>
          <a:prstGeom prst="rect">
            <a:avLst/>
          </a:prstGeom>
          <a:noFill/>
        </p:spPr>
        <p:txBody>
          <a:bodyPr wrap="square" rtlCol="0">
            <a:spAutoFit/>
          </a:bodyPr>
          <a:lstStyle/>
          <a:p>
            <a:pPr algn="ctr"/>
            <a:r>
              <a:rPr lang="en-US" dirty="0"/>
              <a:t>Sports movies have been the most profitable worldwide, bringing in $4,892.19 of revenue </a:t>
            </a:r>
          </a:p>
        </p:txBody>
      </p:sp>
    </p:spTree>
    <p:extLst>
      <p:ext uri="{BB962C8B-B14F-4D97-AF65-F5344CB8AC3E}">
        <p14:creationId xmlns:p14="http://schemas.microsoft.com/office/powerpoint/2010/main" val="41336982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pattFill prst="solidDmnd">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CED0B-5DEA-2D38-4FD6-2C9BBF45B935}"/>
              </a:ext>
            </a:extLst>
          </p:cNvPr>
          <p:cNvSpPr>
            <a:spLocks noGrp="1"/>
          </p:cNvSpPr>
          <p:nvPr>
            <p:ph type="title"/>
          </p:nvPr>
        </p:nvSpPr>
        <p:spPr>
          <a:xfrm>
            <a:off x="-1" y="0"/>
            <a:ext cx="12191999" cy="1690688"/>
          </a:xfrm>
          <a:solidFill>
            <a:schemeClr val="bg1"/>
          </a:solidFill>
        </p:spPr>
        <p:txBody>
          <a:bodyPr/>
          <a:lstStyle/>
          <a:p>
            <a:pPr algn="ctr" defTabSz="457200"/>
            <a:r>
              <a:rPr lang="en-US" sz="4300" b="1" dirty="0">
                <a:ln w="9525">
                  <a:solidFill>
                    <a:schemeClr val="bg1"/>
                  </a:solidFill>
                  <a:prstDash val="solid"/>
                </a:ln>
                <a:effectLst>
                  <a:outerShdw blurRad="12700" dist="38100" dir="2700000" algn="tl" rotWithShape="0">
                    <a:schemeClr val="bg1">
                      <a:lumMod val="50000"/>
                    </a:schemeClr>
                  </a:outerShdw>
                </a:effectLst>
                <a:latin typeface="+mn-lt"/>
                <a:ea typeface="+mn-ea"/>
                <a:cs typeface="+mn-cs"/>
              </a:rPr>
              <a:t>Top 10 Countries</a:t>
            </a:r>
          </a:p>
        </p:txBody>
      </p:sp>
      <p:pic>
        <p:nvPicPr>
          <p:cNvPr id="4" name="slide2" descr="Map of top 10 countries">
            <a:extLst>
              <a:ext uri="{FF2B5EF4-FFF2-40B4-BE49-F238E27FC236}">
                <a16:creationId xmlns:a16="http://schemas.microsoft.com/office/drawing/2014/main" id="{9B43AD67-70D7-7239-553A-BEF8D9C4DC93}"/>
              </a:ext>
            </a:extLst>
          </p:cNvPr>
          <p:cNvPicPr>
            <a:picLocks noChangeAspect="1"/>
          </p:cNvPicPr>
          <p:nvPr/>
        </p:nvPicPr>
        <p:blipFill rotWithShape="1">
          <a:blip r:embed="rId2">
            <a:extLst>
              <a:ext uri="{28A0092B-C50C-407E-A947-70E740481C1C}">
                <a14:useLocalDpi xmlns:a14="http://schemas.microsoft.com/office/drawing/2010/main" val="0"/>
              </a:ext>
            </a:extLst>
          </a:blip>
          <a:srcRect l="5936" t="9053" r="14949" b="11192"/>
          <a:stretch/>
        </p:blipFill>
        <p:spPr>
          <a:xfrm>
            <a:off x="0" y="1690688"/>
            <a:ext cx="12192000" cy="5167312"/>
          </a:xfrm>
          <a:prstGeom prst="rect">
            <a:avLst/>
          </a:prstGeom>
        </p:spPr>
      </p:pic>
      <p:graphicFrame>
        <p:nvGraphicFramePr>
          <p:cNvPr id="8" name="Table 8">
            <a:extLst>
              <a:ext uri="{FF2B5EF4-FFF2-40B4-BE49-F238E27FC236}">
                <a16:creationId xmlns:a16="http://schemas.microsoft.com/office/drawing/2014/main" id="{5971C231-9ACB-8BE0-5C41-9E5C3A21319B}"/>
              </a:ext>
            </a:extLst>
          </p:cNvPr>
          <p:cNvGraphicFramePr>
            <a:graphicFrameLocks noGrp="1"/>
          </p:cNvGraphicFramePr>
          <p:nvPr>
            <p:ph idx="1"/>
            <p:extLst>
              <p:ext uri="{D42A27DB-BD31-4B8C-83A1-F6EECF244321}">
                <p14:modId xmlns:p14="http://schemas.microsoft.com/office/powerpoint/2010/main" val="3562389466"/>
              </p:ext>
            </p:extLst>
          </p:nvPr>
        </p:nvGraphicFramePr>
        <p:xfrm>
          <a:off x="4969725" y="1786843"/>
          <a:ext cx="2252545" cy="1948815"/>
        </p:xfrm>
        <a:graphic>
          <a:graphicData uri="http://schemas.openxmlformats.org/drawingml/2006/table">
            <a:tbl>
              <a:tblPr firstRow="1" bandRow="1">
                <a:effectLst>
                  <a:outerShdw blurRad="50800" dist="38100" dir="2700000" algn="tl" rotWithShape="0">
                    <a:prstClr val="black">
                      <a:alpha val="40000"/>
                    </a:prstClr>
                  </a:outerShdw>
                </a:effectLst>
                <a:tableStyleId>{073A0DAA-6AF3-43AB-8588-CEC1D06C72B9}</a:tableStyleId>
              </a:tblPr>
              <a:tblGrid>
                <a:gridCol w="1125369">
                  <a:extLst>
                    <a:ext uri="{9D8B030D-6E8A-4147-A177-3AD203B41FA5}">
                      <a16:colId xmlns:a16="http://schemas.microsoft.com/office/drawing/2014/main" val="3780177657"/>
                    </a:ext>
                  </a:extLst>
                </a:gridCol>
                <a:gridCol w="1127176">
                  <a:extLst>
                    <a:ext uri="{9D8B030D-6E8A-4147-A177-3AD203B41FA5}">
                      <a16:colId xmlns:a16="http://schemas.microsoft.com/office/drawing/2014/main" val="856685004"/>
                    </a:ext>
                  </a:extLst>
                </a:gridCol>
              </a:tblGrid>
              <a:tr h="140670">
                <a:tc>
                  <a:txBody>
                    <a:bodyPr/>
                    <a:lstStyle/>
                    <a:p>
                      <a:pPr algn="ctr" fontAlgn="b"/>
                      <a:r>
                        <a:rPr lang="en-US" sz="1100" b="0" u="none" strike="noStrike" dirty="0">
                          <a:solidFill>
                            <a:schemeClr val="tx1"/>
                          </a:solidFill>
                          <a:effectLst/>
                        </a:rPr>
                        <a:t>Country </a:t>
                      </a:r>
                      <a:endParaRPr lang="en-US" sz="1100" b="0"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US" sz="1100" b="0" u="none" strike="noStrike" dirty="0">
                          <a:solidFill>
                            <a:schemeClr val="tx1"/>
                          </a:solidFill>
                          <a:effectLst/>
                        </a:rPr>
                        <a:t>Customers</a:t>
                      </a:r>
                      <a:r>
                        <a:rPr lang="en-US" sz="1100" b="0" u="none" strike="noStrike" dirty="0">
                          <a:solidFill>
                            <a:srgbClr val="000000"/>
                          </a:solidFill>
                          <a:effectLst/>
                        </a:rPr>
                        <a:t> </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17046870"/>
                  </a:ext>
                </a:extLst>
              </a:tr>
              <a:tr h="140670">
                <a:tc>
                  <a:txBody>
                    <a:bodyPr/>
                    <a:lstStyle/>
                    <a:p>
                      <a:pPr algn="l" fontAlgn="b"/>
                      <a:r>
                        <a:rPr lang="en-US" sz="1100" b="0" u="none" strike="noStrike">
                          <a:solidFill>
                            <a:srgbClr val="000000"/>
                          </a:solidFill>
                          <a:effectLst/>
                        </a:rPr>
                        <a:t>India</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dirty="0">
                          <a:solidFill>
                            <a:srgbClr val="000000"/>
                          </a:solidFill>
                          <a:effectLst/>
                        </a:rPr>
                        <a:t>60</a:t>
                      </a:r>
                      <a:endParaRPr lang="en-US" sz="1100" b="0" i="0" u="none" strike="noStrike" dirty="0">
                        <a:solidFill>
                          <a:srgbClr val="000000"/>
                        </a:solidFill>
                        <a:effectLst/>
                        <a:latin typeface="Calibri" panose="020F0502020204030204" pitchFamily="34" charset="0"/>
                      </a:endParaRPr>
                    </a:p>
                  </a:txBody>
                  <a:tcPr marL="9525" marR="9525" marT="9525" marB="0" anchor="b">
                    <a:solidFill>
                      <a:schemeClr val="accent6"/>
                    </a:solidFill>
                  </a:tcPr>
                </a:tc>
                <a:extLst>
                  <a:ext uri="{0D108BD9-81ED-4DB2-BD59-A6C34878D82A}">
                    <a16:rowId xmlns:a16="http://schemas.microsoft.com/office/drawing/2014/main" val="1814371974"/>
                  </a:ext>
                </a:extLst>
              </a:tr>
              <a:tr h="140670">
                <a:tc>
                  <a:txBody>
                    <a:bodyPr/>
                    <a:lstStyle/>
                    <a:p>
                      <a:pPr algn="l" fontAlgn="b"/>
                      <a:r>
                        <a:rPr lang="en-US" sz="1100" b="0" u="none" strike="noStrike">
                          <a:solidFill>
                            <a:srgbClr val="000000"/>
                          </a:solidFill>
                          <a:effectLst/>
                        </a:rPr>
                        <a:t>China</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dirty="0">
                          <a:solidFill>
                            <a:srgbClr val="000000"/>
                          </a:solidFill>
                          <a:effectLst/>
                        </a:rPr>
                        <a:t>53</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619023629"/>
                  </a:ext>
                </a:extLst>
              </a:tr>
              <a:tr h="140670">
                <a:tc>
                  <a:txBody>
                    <a:bodyPr/>
                    <a:lstStyle/>
                    <a:p>
                      <a:pPr algn="l" fontAlgn="b"/>
                      <a:r>
                        <a:rPr lang="en-US" sz="1100" b="0" u="none" strike="noStrike">
                          <a:solidFill>
                            <a:srgbClr val="000000"/>
                          </a:solidFill>
                          <a:effectLst/>
                        </a:rPr>
                        <a:t>United States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dirty="0">
                          <a:solidFill>
                            <a:srgbClr val="000000"/>
                          </a:solidFill>
                          <a:effectLst/>
                        </a:rPr>
                        <a:t>36</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785038903"/>
                  </a:ext>
                </a:extLst>
              </a:tr>
              <a:tr h="140670">
                <a:tc>
                  <a:txBody>
                    <a:bodyPr/>
                    <a:lstStyle/>
                    <a:p>
                      <a:pPr algn="l" fontAlgn="b"/>
                      <a:r>
                        <a:rPr lang="en-US" sz="1100" b="0" u="none" strike="noStrike">
                          <a:solidFill>
                            <a:srgbClr val="000000"/>
                          </a:solidFill>
                          <a:effectLst/>
                        </a:rPr>
                        <a:t>Japan</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dirty="0">
                          <a:solidFill>
                            <a:srgbClr val="000000"/>
                          </a:solidFill>
                          <a:effectLst/>
                        </a:rPr>
                        <a:t>31</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888913185"/>
                  </a:ext>
                </a:extLst>
              </a:tr>
              <a:tr h="140670">
                <a:tc>
                  <a:txBody>
                    <a:bodyPr/>
                    <a:lstStyle/>
                    <a:p>
                      <a:pPr algn="l" fontAlgn="b"/>
                      <a:r>
                        <a:rPr lang="en-US" sz="1100" b="0" u="none" strike="noStrike">
                          <a:solidFill>
                            <a:srgbClr val="000000"/>
                          </a:solidFill>
                          <a:effectLst/>
                        </a:rPr>
                        <a:t>Mexico</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a:solidFill>
                            <a:srgbClr val="000000"/>
                          </a:solidFill>
                          <a:effectLst/>
                        </a:rPr>
                        <a:t>30</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817729268"/>
                  </a:ext>
                </a:extLst>
              </a:tr>
              <a:tr h="140670">
                <a:tc>
                  <a:txBody>
                    <a:bodyPr/>
                    <a:lstStyle/>
                    <a:p>
                      <a:pPr algn="l" fontAlgn="b"/>
                      <a:r>
                        <a:rPr lang="en-US" sz="1100" b="0" u="none" strike="noStrike">
                          <a:solidFill>
                            <a:srgbClr val="000000"/>
                          </a:solidFill>
                          <a:effectLst/>
                        </a:rPr>
                        <a:t>Brazil</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a:solidFill>
                            <a:srgbClr val="000000"/>
                          </a:solidFill>
                          <a:effectLst/>
                        </a:rPr>
                        <a:t>28</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17238954"/>
                  </a:ext>
                </a:extLst>
              </a:tr>
              <a:tr h="140670">
                <a:tc>
                  <a:txBody>
                    <a:bodyPr/>
                    <a:lstStyle/>
                    <a:p>
                      <a:pPr algn="l" fontAlgn="b"/>
                      <a:r>
                        <a:rPr lang="en-US" sz="1100" b="0" u="none" strike="noStrike">
                          <a:solidFill>
                            <a:srgbClr val="000000"/>
                          </a:solidFill>
                          <a:effectLst/>
                        </a:rPr>
                        <a:t>Russian Federation</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dirty="0">
                          <a:solidFill>
                            <a:srgbClr val="000000"/>
                          </a:solidFill>
                          <a:effectLst/>
                        </a:rPr>
                        <a:t>28</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07705289"/>
                  </a:ext>
                </a:extLst>
              </a:tr>
              <a:tr h="140670">
                <a:tc>
                  <a:txBody>
                    <a:bodyPr/>
                    <a:lstStyle/>
                    <a:p>
                      <a:pPr algn="l" fontAlgn="b"/>
                      <a:r>
                        <a:rPr lang="en-US" sz="1100" b="0" u="none" strike="noStrike">
                          <a:solidFill>
                            <a:srgbClr val="000000"/>
                          </a:solidFill>
                          <a:effectLst/>
                        </a:rPr>
                        <a:t>Philippines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a:solidFill>
                            <a:srgbClr val="000000"/>
                          </a:solidFill>
                          <a:effectLst/>
                        </a:rPr>
                        <a:t>20</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524195879"/>
                  </a:ext>
                </a:extLst>
              </a:tr>
              <a:tr h="140670">
                <a:tc>
                  <a:txBody>
                    <a:bodyPr/>
                    <a:lstStyle/>
                    <a:p>
                      <a:pPr algn="l" fontAlgn="b"/>
                      <a:r>
                        <a:rPr lang="en-US" sz="1100" b="0" u="none" strike="noStrike">
                          <a:solidFill>
                            <a:srgbClr val="000000"/>
                          </a:solidFill>
                          <a:effectLst/>
                        </a:rPr>
                        <a:t>Turkey</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a:solidFill>
                            <a:srgbClr val="000000"/>
                          </a:solidFill>
                          <a:effectLst/>
                        </a:rPr>
                        <a:t>15</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316957729"/>
                  </a:ext>
                </a:extLst>
              </a:tr>
              <a:tr h="140670">
                <a:tc>
                  <a:txBody>
                    <a:bodyPr/>
                    <a:lstStyle/>
                    <a:p>
                      <a:pPr algn="l" fontAlgn="b"/>
                      <a:r>
                        <a:rPr lang="en-US" sz="1100" b="0" u="none" strike="noStrike">
                          <a:solidFill>
                            <a:srgbClr val="000000"/>
                          </a:solidFill>
                          <a:effectLst/>
                        </a:rPr>
                        <a:t>Indonesia</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dirty="0">
                          <a:solidFill>
                            <a:srgbClr val="000000"/>
                          </a:solidFill>
                          <a:effectLst/>
                        </a:rPr>
                        <a:t>14</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837849734"/>
                  </a:ext>
                </a:extLst>
              </a:tr>
            </a:tbl>
          </a:graphicData>
        </a:graphic>
      </p:graphicFrame>
    </p:spTree>
    <p:extLst>
      <p:ext uri="{BB962C8B-B14F-4D97-AF65-F5344CB8AC3E}">
        <p14:creationId xmlns:p14="http://schemas.microsoft.com/office/powerpoint/2010/main" val="17708084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46AA8-0AC1-4555-992B-289796269973}"/>
              </a:ext>
            </a:extLst>
          </p:cNvPr>
          <p:cNvSpPr>
            <a:spLocks noGrp="1"/>
          </p:cNvSpPr>
          <p:nvPr>
            <p:ph type="title"/>
          </p:nvPr>
        </p:nvSpPr>
        <p:spPr>
          <a:xfrm>
            <a:off x="838199" y="57745"/>
            <a:ext cx="10515600" cy="1325563"/>
          </a:xfrm>
        </p:spPr>
        <p:txBody>
          <a:bodyPr>
            <a:normAutofit fontScale="90000"/>
          </a:bodyPr>
          <a:lstStyle/>
          <a:p>
            <a:pPr algn="ctr" defTabSz="457200"/>
            <a:r>
              <a:rPr lang="en-US" sz="4800" b="1" dirty="0">
                <a:ln w="9525">
                  <a:solidFill>
                    <a:schemeClr val="bg1"/>
                  </a:solidFill>
                  <a:prstDash val="solid"/>
                </a:ln>
                <a:effectLst>
                  <a:outerShdw blurRad="12700" dist="38100" dir="2700000" algn="tl" rotWithShape="0">
                    <a:schemeClr val="bg1">
                      <a:lumMod val="50000"/>
                    </a:schemeClr>
                  </a:outerShdw>
                </a:effectLst>
                <a:latin typeface="+mn-lt"/>
                <a:ea typeface="+mn-ea"/>
                <a:cs typeface="+mn-cs"/>
              </a:rPr>
              <a:t>Where are customers with a high lifetime value based?</a:t>
            </a:r>
          </a:p>
        </p:txBody>
      </p:sp>
      <p:pic>
        <p:nvPicPr>
          <p:cNvPr id="4" name="slide2" descr="Map of customers">
            <a:extLst>
              <a:ext uri="{FF2B5EF4-FFF2-40B4-BE49-F238E27FC236}">
                <a16:creationId xmlns:a16="http://schemas.microsoft.com/office/drawing/2014/main" id="{6459486A-7D33-1CEA-CF69-793C40B4A9D2}"/>
              </a:ext>
            </a:extLst>
          </p:cNvPr>
          <p:cNvPicPr>
            <a:picLocks noChangeAspect="1"/>
          </p:cNvPicPr>
          <p:nvPr/>
        </p:nvPicPr>
        <p:blipFill rotWithShape="1">
          <a:blip r:embed="rId2">
            <a:extLst>
              <a:ext uri="{28A0092B-C50C-407E-A947-70E740481C1C}">
                <a14:useLocalDpi xmlns:a14="http://schemas.microsoft.com/office/drawing/2010/main" val="0"/>
              </a:ext>
            </a:extLst>
          </a:blip>
          <a:srcRect l="12066" t="10834" r="14661" b="16024"/>
          <a:stretch/>
        </p:blipFill>
        <p:spPr>
          <a:xfrm>
            <a:off x="0" y="1383308"/>
            <a:ext cx="12195684" cy="5474692"/>
          </a:xfrm>
          <a:prstGeom prst="rect">
            <a:avLst/>
          </a:prstGeom>
        </p:spPr>
      </p:pic>
      <p:graphicFrame>
        <p:nvGraphicFramePr>
          <p:cNvPr id="5" name="Table 5">
            <a:extLst>
              <a:ext uri="{FF2B5EF4-FFF2-40B4-BE49-F238E27FC236}">
                <a16:creationId xmlns:a16="http://schemas.microsoft.com/office/drawing/2014/main" id="{01DBE88E-F405-877F-38FC-2D3FA8187713}"/>
              </a:ext>
            </a:extLst>
          </p:cNvPr>
          <p:cNvGraphicFramePr>
            <a:graphicFrameLocks noGrp="1"/>
          </p:cNvGraphicFramePr>
          <p:nvPr>
            <p:ph idx="1"/>
            <p:extLst>
              <p:ext uri="{D42A27DB-BD31-4B8C-83A1-F6EECF244321}">
                <p14:modId xmlns:p14="http://schemas.microsoft.com/office/powerpoint/2010/main" val="2607854350"/>
              </p:ext>
            </p:extLst>
          </p:nvPr>
        </p:nvGraphicFramePr>
        <p:xfrm>
          <a:off x="3702754" y="4728117"/>
          <a:ext cx="4786490" cy="1853518"/>
        </p:xfrm>
        <a:graphic>
          <a:graphicData uri="http://schemas.openxmlformats.org/drawingml/2006/table">
            <a:tbl>
              <a:tblPr firstRow="1" bandRow="1">
                <a:effectLst>
                  <a:outerShdw blurRad="190500" dist="127000" dir="2700000" algn="tl" rotWithShape="0">
                    <a:prstClr val="black">
                      <a:alpha val="40000"/>
                    </a:prstClr>
                  </a:outerShdw>
                </a:effectLst>
                <a:tableStyleId>{073A0DAA-6AF3-43AB-8588-CEC1D06C72B9}</a:tableStyleId>
              </a:tblPr>
              <a:tblGrid>
                <a:gridCol w="957298">
                  <a:extLst>
                    <a:ext uri="{9D8B030D-6E8A-4147-A177-3AD203B41FA5}">
                      <a16:colId xmlns:a16="http://schemas.microsoft.com/office/drawing/2014/main" val="3240047498"/>
                    </a:ext>
                  </a:extLst>
                </a:gridCol>
                <a:gridCol w="957298">
                  <a:extLst>
                    <a:ext uri="{9D8B030D-6E8A-4147-A177-3AD203B41FA5}">
                      <a16:colId xmlns:a16="http://schemas.microsoft.com/office/drawing/2014/main" val="1274566928"/>
                    </a:ext>
                  </a:extLst>
                </a:gridCol>
                <a:gridCol w="957298">
                  <a:extLst>
                    <a:ext uri="{9D8B030D-6E8A-4147-A177-3AD203B41FA5}">
                      <a16:colId xmlns:a16="http://schemas.microsoft.com/office/drawing/2014/main" val="4016546633"/>
                    </a:ext>
                  </a:extLst>
                </a:gridCol>
                <a:gridCol w="957298">
                  <a:extLst>
                    <a:ext uri="{9D8B030D-6E8A-4147-A177-3AD203B41FA5}">
                      <a16:colId xmlns:a16="http://schemas.microsoft.com/office/drawing/2014/main" val="1072362532"/>
                    </a:ext>
                  </a:extLst>
                </a:gridCol>
                <a:gridCol w="957298">
                  <a:extLst>
                    <a:ext uri="{9D8B030D-6E8A-4147-A177-3AD203B41FA5}">
                      <a16:colId xmlns:a16="http://schemas.microsoft.com/office/drawing/2014/main" val="3851733527"/>
                    </a:ext>
                  </a:extLst>
                </a:gridCol>
              </a:tblGrid>
              <a:tr h="476028">
                <a:tc>
                  <a:txBody>
                    <a:bodyPr/>
                    <a:lstStyle/>
                    <a:p>
                      <a:pPr algn="ctr" fontAlgn="b"/>
                      <a:r>
                        <a:rPr lang="en-US" sz="1400" b="0" u="none" strike="noStrike" dirty="0">
                          <a:solidFill>
                            <a:schemeClr val="tx1"/>
                          </a:solidFill>
                          <a:effectLst/>
                        </a:rPr>
                        <a:t>First name</a:t>
                      </a:r>
                      <a:endParaRPr lang="en-US" sz="1400" b="0"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US" sz="1400" b="0" u="none" strike="noStrike" dirty="0">
                          <a:solidFill>
                            <a:schemeClr val="tx1"/>
                          </a:solidFill>
                          <a:effectLst/>
                        </a:rPr>
                        <a:t>Last</a:t>
                      </a:r>
                      <a:r>
                        <a:rPr lang="en-US" sz="1100" b="0" u="none" strike="noStrike" dirty="0">
                          <a:solidFill>
                            <a:schemeClr val="tx1"/>
                          </a:solidFill>
                          <a:effectLst/>
                        </a:rPr>
                        <a:t> </a:t>
                      </a:r>
                      <a:r>
                        <a:rPr lang="en-US" sz="1400" b="0" u="none" strike="noStrike" dirty="0">
                          <a:solidFill>
                            <a:schemeClr val="tx1"/>
                          </a:solidFill>
                          <a:effectLst/>
                        </a:rPr>
                        <a:t>name</a:t>
                      </a:r>
                      <a:endParaRPr lang="en-US" sz="1100" b="0"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US" sz="1400" b="0" u="none" strike="noStrike" dirty="0">
                          <a:solidFill>
                            <a:schemeClr val="tx1"/>
                          </a:solidFill>
                          <a:effectLst/>
                        </a:rPr>
                        <a:t>City</a:t>
                      </a:r>
                      <a:r>
                        <a:rPr lang="en-US" sz="1100" b="0" u="none" strike="noStrike" dirty="0">
                          <a:solidFill>
                            <a:schemeClr val="tx1"/>
                          </a:solidFill>
                          <a:effectLst/>
                        </a:rPr>
                        <a:t> </a:t>
                      </a:r>
                      <a:endParaRPr lang="en-US" sz="1100" b="0"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US" sz="1400" b="0" u="none" strike="noStrike" dirty="0">
                          <a:solidFill>
                            <a:schemeClr val="tx1"/>
                          </a:solidFill>
                          <a:effectLst/>
                        </a:rPr>
                        <a:t>Country </a:t>
                      </a:r>
                      <a:endParaRPr lang="en-US" sz="1400" b="0" i="0" u="none" strike="noStrike" dirty="0">
                        <a:solidFill>
                          <a:schemeClr val="tx1"/>
                        </a:solidFill>
                        <a:effectLst/>
                        <a:latin typeface="Calibri" panose="020F0502020204030204" pitchFamily="34" charset="0"/>
                      </a:endParaRPr>
                    </a:p>
                  </a:txBody>
                  <a:tcPr marL="9525" marR="9525" marT="9525" marB="0" anchor="b"/>
                </a:tc>
                <a:tc>
                  <a:txBody>
                    <a:bodyPr/>
                    <a:lstStyle/>
                    <a:p>
                      <a:pPr algn="ctr" fontAlgn="b"/>
                      <a:r>
                        <a:rPr lang="en-US" sz="1400" b="0" u="none" strike="noStrike" dirty="0">
                          <a:solidFill>
                            <a:schemeClr val="tx1"/>
                          </a:solidFill>
                          <a:effectLst/>
                        </a:rPr>
                        <a:t>Total amount paid</a:t>
                      </a:r>
                      <a:endParaRPr lang="en-US" sz="1400" b="0" i="0" u="none" strike="noStrike" dirty="0">
                        <a:solidFill>
                          <a:schemeClr val="tx1"/>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92322319"/>
                  </a:ext>
                </a:extLst>
              </a:tr>
              <a:tr h="275498">
                <a:tc>
                  <a:txBody>
                    <a:bodyPr/>
                    <a:lstStyle/>
                    <a:p>
                      <a:pPr algn="l" fontAlgn="b"/>
                      <a:r>
                        <a:rPr lang="en-US" sz="1100" b="0" u="none" strike="noStrike" dirty="0">
                          <a:solidFill>
                            <a:srgbClr val="000000"/>
                          </a:solidFill>
                          <a:effectLst/>
                        </a:rPr>
                        <a:t>Sara</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b="0" u="none" strike="noStrike" dirty="0">
                          <a:solidFill>
                            <a:srgbClr val="000000"/>
                          </a:solidFill>
                          <a:effectLst/>
                        </a:rPr>
                        <a:t>Perry</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b="0" u="none" strike="noStrike" dirty="0">
                          <a:solidFill>
                            <a:srgbClr val="000000"/>
                          </a:solidFill>
                          <a:effectLst/>
                        </a:rPr>
                        <a:t>Atlixco</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b="0" u="none" strike="noStrike" dirty="0">
                          <a:solidFill>
                            <a:srgbClr val="000000"/>
                          </a:solidFill>
                          <a:effectLst/>
                        </a:rPr>
                        <a:t>Mexico</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dirty="0">
                          <a:solidFill>
                            <a:srgbClr val="000000"/>
                          </a:solidFill>
                          <a:effectLst/>
                        </a:rPr>
                        <a:t>$128.70</a:t>
                      </a:r>
                      <a:endParaRPr lang="en-US" sz="1100" b="0" i="0" u="none" strike="noStrike" dirty="0">
                        <a:solidFill>
                          <a:srgbClr val="000000"/>
                        </a:solidFill>
                        <a:effectLst/>
                        <a:latin typeface="Calibri" panose="020F0502020204030204" pitchFamily="34" charset="0"/>
                      </a:endParaRPr>
                    </a:p>
                  </a:txBody>
                  <a:tcPr marL="9525" marR="9525" marT="9525" marB="0" anchor="b">
                    <a:solidFill>
                      <a:schemeClr val="accent6"/>
                    </a:solidFill>
                  </a:tcPr>
                </a:tc>
                <a:extLst>
                  <a:ext uri="{0D108BD9-81ED-4DB2-BD59-A6C34878D82A}">
                    <a16:rowId xmlns:a16="http://schemas.microsoft.com/office/drawing/2014/main" val="325073397"/>
                  </a:ext>
                </a:extLst>
              </a:tr>
              <a:tr h="275498">
                <a:tc>
                  <a:txBody>
                    <a:bodyPr/>
                    <a:lstStyle/>
                    <a:p>
                      <a:pPr algn="l" fontAlgn="b"/>
                      <a:r>
                        <a:rPr lang="en-US" sz="1100" b="0" u="none" strike="noStrike" dirty="0">
                          <a:solidFill>
                            <a:srgbClr val="000000"/>
                          </a:solidFill>
                          <a:effectLst/>
                        </a:rPr>
                        <a:t>Gabriel</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b="0" u="none" strike="noStrike" dirty="0">
                          <a:solidFill>
                            <a:srgbClr val="000000"/>
                          </a:solidFill>
                          <a:effectLst/>
                        </a:rPr>
                        <a:t>Harder</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000000"/>
                          </a:solidFill>
                          <a:effectLst/>
                        </a:rPr>
                        <a:t>Sivas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000000"/>
                          </a:solidFill>
                          <a:effectLst/>
                        </a:rPr>
                        <a:t>Turkey</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dirty="0">
                          <a:solidFill>
                            <a:srgbClr val="000000"/>
                          </a:solidFill>
                          <a:effectLst/>
                        </a:rPr>
                        <a:t>$108.75</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651441724"/>
                  </a:ext>
                </a:extLst>
              </a:tr>
              <a:tr h="275498">
                <a:tc>
                  <a:txBody>
                    <a:bodyPr/>
                    <a:lstStyle/>
                    <a:p>
                      <a:pPr algn="l" fontAlgn="b"/>
                      <a:r>
                        <a:rPr lang="en-US" sz="1100" b="0" u="none" strike="noStrike">
                          <a:solidFill>
                            <a:srgbClr val="000000"/>
                          </a:solidFill>
                          <a:effectLst/>
                        </a:rPr>
                        <a:t>Sergio</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000000"/>
                          </a:solidFill>
                          <a:effectLst/>
                        </a:rPr>
                        <a:t>Stanfield</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b="0" u="none" strike="noStrike" dirty="0">
                          <a:solidFill>
                            <a:srgbClr val="000000"/>
                          </a:solidFill>
                          <a:effectLst/>
                        </a:rPr>
                        <a:t>Celaya</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000000"/>
                          </a:solidFill>
                          <a:effectLst/>
                        </a:rPr>
                        <a:t>Mexico</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dirty="0">
                          <a:solidFill>
                            <a:srgbClr val="000000"/>
                          </a:solidFill>
                          <a:effectLst/>
                        </a:rPr>
                        <a:t>$102.76</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51380823"/>
                  </a:ext>
                </a:extLst>
              </a:tr>
              <a:tr h="275498">
                <a:tc>
                  <a:txBody>
                    <a:bodyPr/>
                    <a:lstStyle/>
                    <a:p>
                      <a:pPr algn="l" fontAlgn="b"/>
                      <a:r>
                        <a:rPr lang="en-US" sz="1100" b="0" u="none" strike="noStrike">
                          <a:solidFill>
                            <a:srgbClr val="000000"/>
                          </a:solidFill>
                          <a:effectLst/>
                        </a:rPr>
                        <a:t>Clinton</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000000"/>
                          </a:solidFill>
                          <a:effectLst/>
                        </a:rPr>
                        <a:t>Buford</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b="0" u="none" strike="noStrike" dirty="0">
                          <a:solidFill>
                            <a:srgbClr val="000000"/>
                          </a:solidFill>
                          <a:effectLst/>
                        </a:rPr>
                        <a:t>Aurora</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000000"/>
                          </a:solidFill>
                          <a:effectLst/>
                        </a:rPr>
                        <a:t>United States</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dirty="0">
                          <a:solidFill>
                            <a:srgbClr val="000000"/>
                          </a:solidFill>
                          <a:effectLst/>
                        </a:rPr>
                        <a:t>$98.76</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578769797"/>
                  </a:ext>
                </a:extLst>
              </a:tr>
              <a:tr h="275498">
                <a:tc>
                  <a:txBody>
                    <a:bodyPr/>
                    <a:lstStyle/>
                    <a:p>
                      <a:pPr algn="l" fontAlgn="b"/>
                      <a:r>
                        <a:rPr lang="en-US" sz="1100" b="0" u="none" strike="noStrike">
                          <a:solidFill>
                            <a:srgbClr val="000000"/>
                          </a:solidFill>
                          <a:effectLst/>
                        </a:rPr>
                        <a:t>Adam</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000000"/>
                          </a:solidFill>
                          <a:effectLst/>
                        </a:rPr>
                        <a:t>Gooch</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000000"/>
                          </a:solidFill>
                          <a:effectLst/>
                        </a:rPr>
                        <a:t>Adoni</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b="0" u="none" strike="noStrike" dirty="0">
                          <a:solidFill>
                            <a:srgbClr val="000000"/>
                          </a:solidFill>
                          <a:effectLst/>
                        </a:rPr>
                        <a:t>India</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1100" b="0" u="none" strike="noStrike" dirty="0">
                          <a:solidFill>
                            <a:srgbClr val="000000"/>
                          </a:solidFill>
                          <a:effectLst/>
                        </a:rPr>
                        <a:t>$97.80</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4972281"/>
                  </a:ext>
                </a:extLst>
              </a:tr>
            </a:tbl>
          </a:graphicData>
        </a:graphic>
      </p:graphicFrame>
    </p:spTree>
    <p:extLst>
      <p:ext uri="{BB962C8B-B14F-4D97-AF65-F5344CB8AC3E}">
        <p14:creationId xmlns:p14="http://schemas.microsoft.com/office/powerpoint/2010/main" val="40993993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D5FFF-9779-CA70-FF7F-D20968B2951A}"/>
              </a:ext>
            </a:extLst>
          </p:cNvPr>
          <p:cNvSpPr>
            <a:spLocks noGrp="1"/>
          </p:cNvSpPr>
          <p:nvPr>
            <p:ph type="title"/>
          </p:nvPr>
        </p:nvSpPr>
        <p:spPr/>
        <p:txBody>
          <a:bodyPr/>
          <a:lstStyle/>
          <a:p>
            <a:pPr algn="ctr"/>
            <a:r>
              <a:rPr lang="en-US" sz="4300" b="1" dirty="0">
                <a:ln w="9525">
                  <a:solidFill>
                    <a:schemeClr val="bg1"/>
                  </a:solidFill>
                  <a:prstDash val="solid"/>
                </a:ln>
                <a:effectLst>
                  <a:outerShdw blurRad="12700" dist="38100" dir="2700000" algn="tl" rotWithShape="0">
                    <a:schemeClr val="bg1">
                      <a:lumMod val="50000"/>
                    </a:schemeClr>
                  </a:outerShdw>
                </a:effectLst>
                <a:latin typeface="+mn-lt"/>
                <a:ea typeface="+mn-ea"/>
                <a:cs typeface="+mn-cs"/>
              </a:rPr>
              <a:t>Recommendations</a:t>
            </a:r>
          </a:p>
        </p:txBody>
      </p:sp>
      <p:sp>
        <p:nvSpPr>
          <p:cNvPr id="3" name="Content Placeholder 2">
            <a:extLst>
              <a:ext uri="{FF2B5EF4-FFF2-40B4-BE49-F238E27FC236}">
                <a16:creationId xmlns:a16="http://schemas.microsoft.com/office/drawing/2014/main" id="{04355F82-F753-7B27-4438-628DB4F047B7}"/>
              </a:ext>
            </a:extLst>
          </p:cNvPr>
          <p:cNvSpPr>
            <a:spLocks noGrp="1"/>
          </p:cNvSpPr>
          <p:nvPr>
            <p:ph idx="1"/>
          </p:nvPr>
        </p:nvSpPr>
        <p:spPr/>
        <p:txBody>
          <a:bodyPr/>
          <a:lstStyle/>
          <a:p>
            <a:r>
              <a:rPr lang="en-US" dirty="0"/>
              <a:t>Rockbuster should focus on the countries with the most clients as they also generate the most revenue.</a:t>
            </a:r>
          </a:p>
          <a:p>
            <a:r>
              <a:rPr lang="en-US" dirty="0"/>
              <a:t>Management needs to find out why the disparity between Thriller movies and other genres is so large.</a:t>
            </a:r>
          </a:p>
          <a:p>
            <a:r>
              <a:rPr lang="en-US" dirty="0"/>
              <a:t>To effectively compete with large streaming platforms such as Netflix or Amazon, Rockbuster must make its film selections available online to customer for a monthly subscription fee.</a:t>
            </a:r>
          </a:p>
          <a:p>
            <a:endParaRPr lang="en-US" dirty="0"/>
          </a:p>
        </p:txBody>
      </p:sp>
      <p:pic>
        <p:nvPicPr>
          <p:cNvPr id="5" name="Picture 4">
            <a:extLst>
              <a:ext uri="{FF2B5EF4-FFF2-40B4-BE49-F238E27FC236}">
                <a16:creationId xmlns:a16="http://schemas.microsoft.com/office/drawing/2014/main" id="{DDB23114-30FC-6A91-F69B-9AA530E35D13}"/>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l="3844" t="15688" r="3844" b="55183"/>
          <a:stretch/>
        </p:blipFill>
        <p:spPr>
          <a:xfrm>
            <a:off x="0" y="5062653"/>
            <a:ext cx="12192000" cy="1795347"/>
          </a:xfrm>
          <a:prstGeom prst="rect">
            <a:avLst/>
          </a:prstGeom>
        </p:spPr>
      </p:pic>
    </p:spTree>
    <p:extLst>
      <p:ext uri="{BB962C8B-B14F-4D97-AF65-F5344CB8AC3E}">
        <p14:creationId xmlns:p14="http://schemas.microsoft.com/office/powerpoint/2010/main" val="25415332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DE422-73CA-2D92-69E8-F3C5F82F6469}"/>
              </a:ext>
            </a:extLst>
          </p:cNvPr>
          <p:cNvSpPr>
            <a:spLocks noGrp="1"/>
          </p:cNvSpPr>
          <p:nvPr>
            <p:ph type="title"/>
          </p:nvPr>
        </p:nvSpPr>
        <p:spPr/>
        <p:txBody>
          <a:bodyPr/>
          <a:lstStyle/>
          <a:p>
            <a:pPr algn="ctr"/>
            <a:r>
              <a:rPr lang="en-US" sz="4300" b="1" dirty="0">
                <a:ln w="9525">
                  <a:solidFill>
                    <a:schemeClr val="bg1"/>
                  </a:solidFill>
                  <a:prstDash val="solid"/>
                </a:ln>
                <a:effectLst>
                  <a:outerShdw blurRad="12700" dist="38100" dir="2700000" algn="tl" rotWithShape="0">
                    <a:schemeClr val="bg1">
                      <a:lumMod val="50000"/>
                    </a:schemeClr>
                  </a:outerShdw>
                </a:effectLst>
                <a:latin typeface="+mn-lt"/>
                <a:ea typeface="+mn-ea"/>
                <a:cs typeface="+mn-cs"/>
              </a:rPr>
              <a:t>Links</a:t>
            </a:r>
          </a:p>
        </p:txBody>
      </p:sp>
      <p:sp>
        <p:nvSpPr>
          <p:cNvPr id="3" name="Content Placeholder 2">
            <a:extLst>
              <a:ext uri="{FF2B5EF4-FFF2-40B4-BE49-F238E27FC236}">
                <a16:creationId xmlns:a16="http://schemas.microsoft.com/office/drawing/2014/main" id="{52819758-A69A-2C88-5051-02F64B3D9F66}"/>
              </a:ext>
            </a:extLst>
          </p:cNvPr>
          <p:cNvSpPr>
            <a:spLocks noGrp="1"/>
          </p:cNvSpPr>
          <p:nvPr>
            <p:ph idx="1"/>
          </p:nvPr>
        </p:nvSpPr>
        <p:spPr/>
        <p:txBody>
          <a:bodyPr/>
          <a:lstStyle/>
          <a:p>
            <a:r>
              <a:rPr lang="en-US" dirty="0">
                <a:hlinkClick r:id="rId2"/>
              </a:rPr>
              <a:t>https://public.tableau.com/app/profile/kevin.sousa/viz/ROCKBUSTERTOPcountries/Mapofcustomers</a:t>
            </a:r>
            <a:endParaRPr lang="en-US" dirty="0"/>
          </a:p>
          <a:p>
            <a:r>
              <a:rPr lang="en-US" dirty="0">
                <a:hlinkClick r:id="rId3"/>
              </a:rPr>
              <a:t>https://public.tableau.com/app/profile/kevin.sousa/viz/ROCKBUSTERTOPCLIENTS/Mapofcustomers</a:t>
            </a:r>
            <a:endParaRPr lang="en-US" dirty="0"/>
          </a:p>
          <a:p>
            <a:endParaRPr lang="en-US" dirty="0"/>
          </a:p>
        </p:txBody>
      </p:sp>
    </p:spTree>
    <p:extLst>
      <p:ext uri="{BB962C8B-B14F-4D97-AF65-F5344CB8AC3E}">
        <p14:creationId xmlns:p14="http://schemas.microsoft.com/office/powerpoint/2010/main" val="149787571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 2013 - 2022</Template>
  <TotalTime>1282</TotalTime>
  <Words>423</Words>
  <Application>Microsoft Office PowerPoint</Application>
  <PresentationFormat>Widescreen</PresentationFormat>
  <Paragraphs>118</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PowerPoint Presentation</vt:lpstr>
      <vt:lpstr>Project Overview</vt:lpstr>
      <vt:lpstr>Key Questions</vt:lpstr>
      <vt:lpstr>Rockbuster Overview</vt:lpstr>
      <vt:lpstr>Which movies contributed  the most/least to revenue gain?</vt:lpstr>
      <vt:lpstr>Top 10 Countries</vt:lpstr>
      <vt:lpstr>Where are customers with a high lifetime value based?</vt:lpstr>
      <vt:lpstr>Recommendations</vt:lpstr>
      <vt:lpstr>Links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ProUser11</dc:creator>
  <cp:lastModifiedBy>ProUser11</cp:lastModifiedBy>
  <cp:revision>52</cp:revision>
  <dcterms:created xsi:type="dcterms:W3CDTF">2023-02-14T21:49:49Z</dcterms:created>
  <dcterms:modified xsi:type="dcterms:W3CDTF">2023-02-15T19:12:11Z</dcterms:modified>
</cp:coreProperties>
</file>

<file path=docProps/thumbnail.jpeg>
</file>